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72" r:id="rId4"/>
    <p:sldId id="258" r:id="rId5"/>
    <p:sldId id="259" r:id="rId6"/>
    <p:sldId id="260" r:id="rId7"/>
    <p:sldId id="261" r:id="rId8"/>
    <p:sldId id="262" r:id="rId9"/>
    <p:sldId id="263" r:id="rId10"/>
    <p:sldId id="264" r:id="rId11"/>
    <p:sldId id="266" r:id="rId12"/>
    <p:sldId id="265" r:id="rId13"/>
    <p:sldId id="267" r:id="rId14"/>
    <p:sldId id="268" r:id="rId15"/>
    <p:sldId id="269"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50" d="100"/>
          <a:sy n="50" d="100"/>
        </p:scale>
        <p:origin x="1284"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3836214"/>
            <a:ext cx="5282795" cy="2036065"/>
          </a:xfrm>
          <a:noFill/>
          <a:effectLst>
            <a:outerShdw blurRad="50800" dist="38100" dir="2700000" algn="tl" rotWithShape="0">
              <a:prstClr val="black">
                <a:alpha val="40000"/>
              </a:prstClr>
            </a:outerShdw>
          </a:effectLst>
        </p:spPr>
        <p:txBody>
          <a:bodyPr>
            <a:normAutofit/>
          </a:bodyPr>
          <a:lstStyle>
            <a:lvl1pPr algn="l">
              <a:defRPr sz="4800">
                <a:solidFill>
                  <a:srgbClr val="FFB9B7"/>
                </a:solidFill>
              </a:defRPr>
            </a:lvl1pPr>
          </a:lstStyle>
          <a:p>
            <a:r>
              <a:rPr lang="en-US" dirty="0"/>
              <a:t>Click to edit</a:t>
            </a:r>
            <a:br>
              <a:rPr lang="en-US" dirty="0"/>
            </a:br>
            <a:r>
              <a:rPr lang="en-US" dirty="0"/>
              <a:t>Master title style</a:t>
            </a:r>
          </a:p>
        </p:txBody>
      </p:sp>
      <p:sp>
        <p:nvSpPr>
          <p:cNvPr id="3" name="Subtitle 2"/>
          <p:cNvSpPr>
            <a:spLocks noGrp="1"/>
          </p:cNvSpPr>
          <p:nvPr>
            <p:ph type="subTitle" idx="1"/>
          </p:nvPr>
        </p:nvSpPr>
        <p:spPr>
          <a:xfrm>
            <a:off x="6299607" y="4997612"/>
            <a:ext cx="5282792" cy="874667"/>
          </a:xfrm>
        </p:spPr>
        <p:txBody>
          <a:bodyPr>
            <a:normAutofit/>
          </a:bodyPr>
          <a:lstStyle>
            <a:lvl1pPr marL="0" indent="0" algn="r">
              <a:buNone/>
              <a:defRPr sz="3733" b="0" i="0">
                <a:solidFill>
                  <a:srgbClr val="FF9999"/>
                </a:solidFill>
              </a:defRPr>
            </a:lvl1pPr>
            <a:lvl2pPr marL="609570" indent="0" algn="ctr">
              <a:buNone/>
              <a:defRPr>
                <a:solidFill>
                  <a:schemeClr val="tx1">
                    <a:tint val="75000"/>
                  </a:schemeClr>
                </a:solidFill>
              </a:defRPr>
            </a:lvl2pPr>
            <a:lvl3pPr marL="1219139"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7"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5F9907-4D0B-4200-9A0D-8ACF1E9AA92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5AA86-9448-4B3B-8584-261EA174136A}" type="slidenum">
              <a:rPr lang="en-US" smtClean="0"/>
              <a:t>‹#›</a:t>
            </a:fld>
            <a:endParaRPr lang="en-US"/>
          </a:p>
        </p:txBody>
      </p:sp>
    </p:spTree>
    <p:extLst>
      <p:ext uri="{BB962C8B-B14F-4D97-AF65-F5344CB8AC3E}">
        <p14:creationId xmlns:p14="http://schemas.microsoft.com/office/powerpoint/2010/main" val="894245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70" indent="0">
              <a:buNone/>
              <a:defRPr sz="3733"/>
            </a:lvl2pPr>
            <a:lvl3pPr marL="1219139" indent="0">
              <a:buNone/>
              <a:defRPr sz="3200"/>
            </a:lvl3pPr>
            <a:lvl4pPr marL="1828709" indent="0">
              <a:buNone/>
              <a:defRPr sz="2667"/>
            </a:lvl4pPr>
            <a:lvl5pPr marL="2438278" indent="0">
              <a:buNone/>
              <a:defRPr sz="2667"/>
            </a:lvl5pPr>
            <a:lvl6pPr marL="3047848" indent="0">
              <a:buNone/>
              <a:defRPr sz="2667"/>
            </a:lvl6pPr>
            <a:lvl7pPr marL="3657417" indent="0">
              <a:buNone/>
              <a:defRPr sz="2667"/>
            </a:lvl7pPr>
            <a:lvl8pPr marL="4266987" indent="0">
              <a:buNone/>
              <a:defRPr sz="2667"/>
            </a:lvl8pPr>
            <a:lvl9pPr marL="4876557" indent="0">
              <a:buNone/>
              <a:defRPr sz="2667"/>
            </a:lvl9pPr>
          </a:lstStyle>
          <a:p>
            <a:r>
              <a:rPr lang="en-US"/>
              <a:t>Click icon to add picture</a:t>
            </a:r>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867"/>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35F9907-4D0B-4200-9A0D-8ACF1E9AA924}"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C5AA86-9448-4B3B-8584-261EA174136A}" type="slidenum">
              <a:rPr lang="en-US" smtClean="0"/>
              <a:t>‹#›</a:t>
            </a:fld>
            <a:endParaRPr lang="en-US"/>
          </a:p>
        </p:txBody>
      </p:sp>
    </p:spTree>
    <p:extLst>
      <p:ext uri="{BB962C8B-B14F-4D97-AF65-F5344CB8AC3E}">
        <p14:creationId xmlns:p14="http://schemas.microsoft.com/office/powerpoint/2010/main" val="1491391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5F9907-4D0B-4200-9A0D-8ACF1E9AA92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5AA86-9448-4B3B-8584-261EA174136A}" type="slidenum">
              <a:rPr lang="en-US" smtClean="0"/>
              <a:t>‹#›</a:t>
            </a:fld>
            <a:endParaRPr lang="en-US"/>
          </a:p>
        </p:txBody>
      </p:sp>
    </p:spTree>
    <p:extLst>
      <p:ext uri="{BB962C8B-B14F-4D97-AF65-F5344CB8AC3E}">
        <p14:creationId xmlns:p14="http://schemas.microsoft.com/office/powerpoint/2010/main" val="1072087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5F9907-4D0B-4200-9A0D-8ACF1E9AA92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5AA86-9448-4B3B-8584-261EA174136A}" type="slidenum">
              <a:rPr lang="en-US" smtClean="0"/>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7967" y="3101621"/>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245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42378"/>
            <a:ext cx="10972800" cy="1250557"/>
          </a:xfrm>
        </p:spPr>
        <p:txBody>
          <a:bodyPr>
            <a:normAutofit/>
          </a:bodyPr>
          <a:lstStyle>
            <a:lvl1pPr algn="r">
              <a:defRPr sz="4800" baseline="0">
                <a:solidFill>
                  <a:srgbClr val="CC0066"/>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609600" y="2003753"/>
            <a:ext cx="10972800" cy="4352595"/>
          </a:xfrm>
        </p:spPr>
        <p:txBody>
          <a:bodyPr/>
          <a:lstStyle>
            <a:lvl1pPr algn="l">
              <a:defRPr sz="3733">
                <a:solidFill>
                  <a:srgbClr val="660066"/>
                </a:solidFill>
              </a:defRPr>
            </a:lvl1pPr>
            <a:lvl2pPr algn="l">
              <a:defRPr>
                <a:solidFill>
                  <a:srgbClr val="660066"/>
                </a:solidFill>
              </a:defRPr>
            </a:lvl2pPr>
            <a:lvl3pPr algn="l">
              <a:defRPr>
                <a:solidFill>
                  <a:srgbClr val="660066"/>
                </a:solidFill>
              </a:defRPr>
            </a:lvl3pPr>
            <a:lvl4pPr algn="l">
              <a:defRPr>
                <a:solidFill>
                  <a:srgbClr val="660066"/>
                </a:solidFill>
              </a:defRPr>
            </a:lvl4pPr>
            <a:lvl5pPr algn="l">
              <a:defRPr>
                <a:solidFill>
                  <a:srgbClr val="66006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5F9907-4D0B-4200-9A0D-8ACF1E9AA92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5AA86-9448-4B3B-8584-261EA174136A}" type="slidenum">
              <a:rPr lang="en-US" smtClean="0"/>
              <a:t>‹#›</a:t>
            </a:fld>
            <a:endParaRPr lang="en-US"/>
          </a:p>
        </p:txBody>
      </p:sp>
    </p:spTree>
    <p:extLst>
      <p:ext uri="{BB962C8B-B14F-4D97-AF65-F5344CB8AC3E}">
        <p14:creationId xmlns:p14="http://schemas.microsoft.com/office/powerpoint/2010/main" val="4185195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34688" y="238429"/>
            <a:ext cx="8947712" cy="1204783"/>
          </a:xfrm>
        </p:spPr>
        <p:txBody>
          <a:bodyPr>
            <a:normAutofit/>
          </a:bodyPr>
          <a:lstStyle>
            <a:lvl1pPr algn="r">
              <a:defRPr sz="4800">
                <a:solidFill>
                  <a:srgbClr val="FFCF21"/>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2634688" y="1596541"/>
            <a:ext cx="8947712" cy="4581343"/>
          </a:xfrm>
        </p:spPr>
        <p:txBody>
          <a:bodyPr/>
          <a:lstStyle>
            <a:lvl1pPr algn="l">
              <a:defRPr sz="3733">
                <a:solidFill>
                  <a:srgbClr val="FFB9B7"/>
                </a:solidFill>
              </a:defRPr>
            </a:lvl1pPr>
            <a:lvl2pPr algn="l">
              <a:defRPr>
                <a:solidFill>
                  <a:srgbClr val="FFB9B7"/>
                </a:solidFill>
              </a:defRPr>
            </a:lvl2pPr>
            <a:lvl3pPr algn="l">
              <a:defRPr>
                <a:solidFill>
                  <a:srgbClr val="FFB9B7"/>
                </a:solidFill>
              </a:defRPr>
            </a:lvl3pPr>
            <a:lvl4pPr algn="l">
              <a:defRPr>
                <a:solidFill>
                  <a:srgbClr val="FFB9B7"/>
                </a:solidFill>
              </a:defRPr>
            </a:lvl4pPr>
            <a:lvl5pPr algn="l">
              <a:defRPr>
                <a:solidFill>
                  <a:srgbClr val="FFB9B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5F9907-4D0B-4200-9A0D-8ACF1E9AA92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5AA86-9448-4B3B-8584-261EA174136A}" type="slidenum">
              <a:rPr lang="en-US" smtClean="0"/>
              <a:t>‹#›</a:t>
            </a:fld>
            <a:endParaRPr lang="en-US"/>
          </a:p>
        </p:txBody>
      </p:sp>
    </p:spTree>
    <p:extLst>
      <p:ext uri="{BB962C8B-B14F-4D97-AF65-F5344CB8AC3E}">
        <p14:creationId xmlns:p14="http://schemas.microsoft.com/office/powerpoint/2010/main" val="3401598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70" indent="0">
              <a:buNone/>
              <a:defRPr sz="2400">
                <a:solidFill>
                  <a:schemeClr val="tx1">
                    <a:tint val="75000"/>
                  </a:schemeClr>
                </a:solidFill>
              </a:defRPr>
            </a:lvl2pPr>
            <a:lvl3pPr marL="1219139"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7"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5F9907-4D0B-4200-9A0D-8ACF1E9AA92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5AA86-9448-4B3B-8584-261EA174136A}" type="slidenum">
              <a:rPr lang="en-US" smtClean="0"/>
              <a:t>‹#›</a:t>
            </a:fld>
            <a:endParaRPr lang="en-US"/>
          </a:p>
        </p:txBody>
      </p:sp>
    </p:spTree>
    <p:extLst>
      <p:ext uri="{BB962C8B-B14F-4D97-AF65-F5344CB8AC3E}">
        <p14:creationId xmlns:p14="http://schemas.microsoft.com/office/powerpoint/2010/main" val="1327939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35F9907-4D0B-4200-9A0D-8ACF1E9AA924}"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C5AA86-9448-4B3B-8584-261EA174136A}" type="slidenum">
              <a:rPr lang="en-US" smtClean="0"/>
              <a:t>‹#›</a:t>
            </a:fld>
            <a:endParaRPr lang="en-US"/>
          </a:p>
        </p:txBody>
      </p:sp>
    </p:spTree>
    <p:extLst>
      <p:ext uri="{BB962C8B-B14F-4D97-AF65-F5344CB8AC3E}">
        <p14:creationId xmlns:p14="http://schemas.microsoft.com/office/powerpoint/2010/main" val="486729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09077" y="226635"/>
            <a:ext cx="10767081" cy="1166299"/>
          </a:xfrm>
        </p:spPr>
        <p:txBody>
          <a:bodyPr>
            <a:normAutofit/>
          </a:bodyPr>
          <a:lstStyle>
            <a:lvl1pPr algn="r">
              <a:defRPr sz="4800" u="none" baseline="0">
                <a:solidFill>
                  <a:srgbClr val="CC0066"/>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709076" y="2263595"/>
            <a:ext cx="5386917" cy="758192"/>
          </a:xfrm>
        </p:spPr>
        <p:txBody>
          <a:bodyPr anchor="b"/>
          <a:lstStyle>
            <a:lvl1pPr marL="0" indent="0" algn="ctr">
              <a:buNone/>
              <a:defRPr sz="3200" b="1">
                <a:solidFill>
                  <a:srgbClr val="660066"/>
                </a:solidFill>
              </a:defRPr>
            </a:lvl1pPr>
            <a:lvl2pPr marL="609570" indent="0">
              <a:buNone/>
              <a:defRPr sz="2667" b="1"/>
            </a:lvl2pPr>
            <a:lvl3pPr marL="1219139" indent="0">
              <a:buNone/>
              <a:defRPr sz="2400" b="1"/>
            </a:lvl3pPr>
            <a:lvl4pPr marL="1828709" indent="0">
              <a:buNone/>
              <a:defRPr sz="2133" b="1"/>
            </a:lvl4pPr>
            <a:lvl5pPr marL="2438278" indent="0">
              <a:buNone/>
              <a:defRPr sz="2133" b="1"/>
            </a:lvl5pPr>
            <a:lvl6pPr marL="3047848" indent="0">
              <a:buNone/>
              <a:defRPr sz="2133" b="1"/>
            </a:lvl6pPr>
            <a:lvl7pPr marL="3657417"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4" name="Content Placeholder 3"/>
          <p:cNvSpPr>
            <a:spLocks noGrp="1"/>
          </p:cNvSpPr>
          <p:nvPr>
            <p:ph sz="half" idx="2"/>
          </p:nvPr>
        </p:nvSpPr>
        <p:spPr>
          <a:xfrm>
            <a:off x="715836" y="3021785"/>
            <a:ext cx="5380160" cy="3237091"/>
          </a:xfrm>
        </p:spPr>
        <p:txBody>
          <a:bodyPr/>
          <a:lstStyle>
            <a:lvl1pPr algn="ctr">
              <a:defRPr sz="3200">
                <a:solidFill>
                  <a:srgbClr val="660066"/>
                </a:solidFill>
              </a:defRPr>
            </a:lvl1pPr>
            <a:lvl2pPr algn="ctr">
              <a:defRPr sz="2667">
                <a:solidFill>
                  <a:srgbClr val="660066"/>
                </a:solidFill>
              </a:defRPr>
            </a:lvl2pPr>
            <a:lvl3pPr algn="ctr">
              <a:defRPr sz="2400">
                <a:solidFill>
                  <a:srgbClr val="660066"/>
                </a:solidFill>
              </a:defRPr>
            </a:lvl3pPr>
            <a:lvl4pPr algn="ctr">
              <a:defRPr sz="2133">
                <a:solidFill>
                  <a:srgbClr val="660066"/>
                </a:solidFill>
              </a:defRPr>
            </a:lvl4pPr>
            <a:lvl5pPr algn="ctr">
              <a:defRPr sz="2133">
                <a:solidFill>
                  <a:srgbClr val="660066"/>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0" y="2263597"/>
            <a:ext cx="5389033" cy="758191"/>
          </a:xfrm>
        </p:spPr>
        <p:txBody>
          <a:bodyPr anchor="b"/>
          <a:lstStyle>
            <a:lvl1pPr marL="0" indent="0" algn="ctr">
              <a:buNone/>
              <a:defRPr sz="3200" b="1">
                <a:solidFill>
                  <a:srgbClr val="660066"/>
                </a:solidFill>
              </a:defRPr>
            </a:lvl1pPr>
            <a:lvl2pPr marL="609570" indent="0">
              <a:buNone/>
              <a:defRPr sz="2667" b="1"/>
            </a:lvl2pPr>
            <a:lvl3pPr marL="1219139" indent="0">
              <a:buNone/>
              <a:defRPr sz="2400" b="1"/>
            </a:lvl3pPr>
            <a:lvl4pPr marL="1828709" indent="0">
              <a:buNone/>
              <a:defRPr sz="2133" b="1"/>
            </a:lvl4pPr>
            <a:lvl5pPr marL="2438278" indent="0">
              <a:buNone/>
              <a:defRPr sz="2133" b="1"/>
            </a:lvl5pPr>
            <a:lvl6pPr marL="3047848" indent="0">
              <a:buNone/>
              <a:defRPr sz="2133" b="1"/>
            </a:lvl6pPr>
            <a:lvl7pPr marL="3657417"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096001" y="3021787"/>
            <a:ext cx="5389033" cy="3237092"/>
          </a:xfrm>
        </p:spPr>
        <p:txBody>
          <a:bodyPr/>
          <a:lstStyle>
            <a:lvl1pPr algn="ctr">
              <a:defRPr sz="3200">
                <a:solidFill>
                  <a:srgbClr val="660066"/>
                </a:solidFill>
              </a:defRPr>
            </a:lvl1pPr>
            <a:lvl2pPr algn="ctr">
              <a:defRPr sz="2667">
                <a:solidFill>
                  <a:srgbClr val="660066"/>
                </a:solidFill>
              </a:defRPr>
            </a:lvl2pPr>
            <a:lvl3pPr algn="ctr">
              <a:defRPr sz="2400">
                <a:solidFill>
                  <a:srgbClr val="660066"/>
                </a:solidFill>
              </a:defRPr>
            </a:lvl3pPr>
            <a:lvl4pPr algn="ctr">
              <a:defRPr sz="2133">
                <a:solidFill>
                  <a:srgbClr val="660066"/>
                </a:solidFill>
              </a:defRPr>
            </a:lvl4pPr>
            <a:lvl5pPr algn="ctr">
              <a:defRPr sz="2133">
                <a:solidFill>
                  <a:srgbClr val="660066"/>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5F9907-4D0B-4200-9A0D-8ACF1E9AA924}" type="datetimeFigureOut">
              <a:rPr lang="en-US" smtClean="0"/>
              <a:t>10/14/2024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C5AA86-9448-4B3B-8584-261EA174136A}" type="slidenum">
              <a:rPr lang="en-US" smtClean="0"/>
              <a:t>‹#›</a:t>
            </a:fld>
            <a:endParaRPr lang="en-US"/>
          </a:p>
        </p:txBody>
      </p:sp>
    </p:spTree>
    <p:extLst>
      <p:ext uri="{BB962C8B-B14F-4D97-AF65-F5344CB8AC3E}">
        <p14:creationId xmlns:p14="http://schemas.microsoft.com/office/powerpoint/2010/main" val="1277192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35F9907-4D0B-4200-9A0D-8ACF1E9AA924}" type="datetimeFigureOut">
              <a:rPr lang="en-US" smtClean="0"/>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C5AA86-9448-4B3B-8584-261EA174136A}" type="slidenum">
              <a:rPr lang="en-US" smtClean="0"/>
              <a:t>‹#›</a:t>
            </a:fld>
            <a:endParaRPr lang="en-US"/>
          </a:p>
        </p:txBody>
      </p:sp>
    </p:spTree>
    <p:extLst>
      <p:ext uri="{BB962C8B-B14F-4D97-AF65-F5344CB8AC3E}">
        <p14:creationId xmlns:p14="http://schemas.microsoft.com/office/powerpoint/2010/main" val="3442495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5F9907-4D0B-4200-9A0D-8ACF1E9AA924}" type="datetimeFigureOut">
              <a:rPr lang="en-US" smtClean="0"/>
              <a:t>10/14/2024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C5AA86-9448-4B3B-8584-261EA174136A}" type="slidenum">
              <a:rPr lang="en-US" smtClean="0"/>
              <a:t>‹#›</a:t>
            </a:fld>
            <a:endParaRPr lang="en-US"/>
          </a:p>
        </p:txBody>
      </p:sp>
    </p:spTree>
    <p:extLst>
      <p:ext uri="{BB962C8B-B14F-4D97-AF65-F5344CB8AC3E}">
        <p14:creationId xmlns:p14="http://schemas.microsoft.com/office/powerpoint/2010/main" val="3563238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4" y="273054"/>
            <a:ext cx="6815668"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4"/>
            <a:ext cx="4011084" cy="4691063"/>
          </a:xfrm>
        </p:spPr>
        <p:txBody>
          <a:bodyPr/>
          <a:lstStyle>
            <a:lvl1pPr marL="0" indent="0">
              <a:buNone/>
              <a:defRPr sz="1867"/>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35F9907-4D0B-4200-9A0D-8ACF1E9AA924}"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C5AA86-9448-4B3B-8584-261EA174136A}" type="slidenum">
              <a:rPr lang="en-US" smtClean="0"/>
              <a:t>‹#›</a:t>
            </a:fld>
            <a:endParaRPr lang="en-US"/>
          </a:p>
        </p:txBody>
      </p:sp>
    </p:spTree>
    <p:extLst>
      <p:ext uri="{BB962C8B-B14F-4D97-AF65-F5344CB8AC3E}">
        <p14:creationId xmlns:p14="http://schemas.microsoft.com/office/powerpoint/2010/main" val="1728360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335F9907-4D0B-4200-9A0D-8ACF1E9AA924}" type="datetimeFigureOut">
              <a:rPr lang="en-US" smtClean="0"/>
              <a:t>10/14/2024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DC5AA86-9448-4B3B-8584-261EA174136A}" type="slidenum">
              <a:rPr lang="en-US" smtClean="0"/>
              <a:t>‹#›</a:t>
            </a:fld>
            <a:endParaRPr lang="en-US"/>
          </a:p>
        </p:txBody>
      </p:sp>
      <p:sp>
        <p:nvSpPr>
          <p:cNvPr id="7" name="TextBox 6">
            <a:extLst>
              <a:ext uri="{FF2B5EF4-FFF2-40B4-BE49-F238E27FC236}">
                <a16:creationId xmlns:a16="http://schemas.microsoft.com/office/drawing/2014/main" id="{11E867DF-3DCA-4725-94F0-F2B6BD747A82}"/>
              </a:ext>
            </a:extLst>
          </p:cNvPr>
          <p:cNvSpPr txBox="1"/>
          <p:nvPr/>
        </p:nvSpPr>
        <p:spPr>
          <a:xfrm>
            <a:off x="-12198"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242120503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xStyles>
    <p:titleStyle>
      <a:lvl1pPr algn="ctr" defTabSz="1219139" rtl="0" eaLnBrk="1" latinLnBrk="0" hangingPunct="1">
        <a:spcBef>
          <a:spcPct val="0"/>
        </a:spcBef>
        <a:buNone/>
        <a:defRPr sz="5867" kern="1200">
          <a:solidFill>
            <a:schemeClr val="tx1"/>
          </a:solidFill>
          <a:latin typeface="+mj-lt"/>
          <a:ea typeface="+mj-ea"/>
          <a:cs typeface="+mj-cs"/>
        </a:defRPr>
      </a:lvl1pPr>
    </p:titleStyle>
    <p:bodyStyle>
      <a:lvl1pPr marL="457177" indent="-457177" algn="l" defTabSz="1219139"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51" indent="-380982" algn="l" defTabSz="1219139"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23" indent="-304784" algn="l" defTabSz="1219139"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493" indent="-304784" algn="l" defTabSz="1219139"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063" indent="-304784" algn="l" defTabSz="1219139"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632" indent="-304784" algn="l" defTabSz="1219139"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202" indent="-304784" algn="l" defTabSz="1219139"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71" indent="-304784" algn="l" defTabSz="1219139"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341" indent="-304784" algn="l" defTabSz="1219139"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39" rtl="0" eaLnBrk="1" latinLnBrk="0" hangingPunct="1">
        <a:defRPr sz="2400" kern="1200">
          <a:solidFill>
            <a:schemeClr val="tx1"/>
          </a:solidFill>
          <a:latin typeface="+mn-lt"/>
          <a:ea typeface="+mn-ea"/>
          <a:cs typeface="+mn-cs"/>
        </a:defRPr>
      </a:lvl1pPr>
      <a:lvl2pPr marL="609570" algn="l" defTabSz="1219139" rtl="0" eaLnBrk="1" latinLnBrk="0" hangingPunct="1">
        <a:defRPr sz="2400" kern="1200">
          <a:solidFill>
            <a:schemeClr val="tx1"/>
          </a:solidFill>
          <a:latin typeface="+mn-lt"/>
          <a:ea typeface="+mn-ea"/>
          <a:cs typeface="+mn-cs"/>
        </a:defRPr>
      </a:lvl2pPr>
      <a:lvl3pPr marL="1219139" algn="l" defTabSz="1219139" rtl="0" eaLnBrk="1" latinLnBrk="0" hangingPunct="1">
        <a:defRPr sz="2400" kern="1200">
          <a:solidFill>
            <a:schemeClr val="tx1"/>
          </a:solidFill>
          <a:latin typeface="+mn-lt"/>
          <a:ea typeface="+mn-ea"/>
          <a:cs typeface="+mn-cs"/>
        </a:defRPr>
      </a:lvl3pPr>
      <a:lvl4pPr marL="1828709" algn="l" defTabSz="1219139" rtl="0" eaLnBrk="1" latinLnBrk="0" hangingPunct="1">
        <a:defRPr sz="2400" kern="1200">
          <a:solidFill>
            <a:schemeClr val="tx1"/>
          </a:solidFill>
          <a:latin typeface="+mn-lt"/>
          <a:ea typeface="+mn-ea"/>
          <a:cs typeface="+mn-cs"/>
        </a:defRPr>
      </a:lvl4pPr>
      <a:lvl5pPr marL="2438278" algn="l" defTabSz="1219139" rtl="0" eaLnBrk="1" latinLnBrk="0" hangingPunct="1">
        <a:defRPr sz="2400" kern="1200">
          <a:solidFill>
            <a:schemeClr val="tx1"/>
          </a:solidFill>
          <a:latin typeface="+mn-lt"/>
          <a:ea typeface="+mn-ea"/>
          <a:cs typeface="+mn-cs"/>
        </a:defRPr>
      </a:lvl5pPr>
      <a:lvl6pPr marL="3047848" algn="l" defTabSz="1219139" rtl="0" eaLnBrk="1" latinLnBrk="0" hangingPunct="1">
        <a:defRPr sz="2400" kern="1200">
          <a:solidFill>
            <a:schemeClr val="tx1"/>
          </a:solidFill>
          <a:latin typeface="+mn-lt"/>
          <a:ea typeface="+mn-ea"/>
          <a:cs typeface="+mn-cs"/>
        </a:defRPr>
      </a:lvl6pPr>
      <a:lvl7pPr marL="3657417" algn="l" defTabSz="1219139" rtl="0" eaLnBrk="1" latinLnBrk="0" hangingPunct="1">
        <a:defRPr sz="2400" kern="1200">
          <a:solidFill>
            <a:schemeClr val="tx1"/>
          </a:solidFill>
          <a:latin typeface="+mn-lt"/>
          <a:ea typeface="+mn-ea"/>
          <a:cs typeface="+mn-cs"/>
        </a:defRPr>
      </a:lvl7pPr>
      <a:lvl8pPr marL="4266987" algn="l" defTabSz="1219139" rtl="0" eaLnBrk="1" latinLnBrk="0" hangingPunct="1">
        <a:defRPr sz="2400" kern="1200">
          <a:solidFill>
            <a:schemeClr val="tx1"/>
          </a:solidFill>
          <a:latin typeface="+mn-lt"/>
          <a:ea typeface="+mn-ea"/>
          <a:cs typeface="+mn-cs"/>
        </a:defRPr>
      </a:lvl8pPr>
      <a:lvl9pPr marL="4876557" algn="l" defTabSz="1219139"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1BE349-1EE4-1DF6-64C4-BF86E0F87EE8}"/>
              </a:ext>
            </a:extLst>
          </p:cNvPr>
          <p:cNvSpPr>
            <a:spLocks noGrp="1"/>
          </p:cNvSpPr>
          <p:nvPr>
            <p:ph type="title"/>
          </p:nvPr>
        </p:nvSpPr>
        <p:spPr/>
        <p:txBody>
          <a:bodyPr>
            <a:normAutofit/>
          </a:bodyPr>
          <a:lstStyle/>
          <a:p>
            <a:r>
              <a:rPr lang="en-US" sz="3600" dirty="0">
                <a:latin typeface="Berlin Sans FB" panose="020E0602020502020306" pitchFamily="34" charset="0"/>
              </a:rPr>
              <a:t>                             PROJECT OVERVIEW </a:t>
            </a:r>
          </a:p>
        </p:txBody>
      </p:sp>
      <p:sp>
        <p:nvSpPr>
          <p:cNvPr id="6" name="TextBox 5">
            <a:extLst>
              <a:ext uri="{FF2B5EF4-FFF2-40B4-BE49-F238E27FC236}">
                <a16:creationId xmlns:a16="http://schemas.microsoft.com/office/drawing/2014/main" id="{31A152E7-1401-D4BD-7128-FB08D522C3F1}"/>
              </a:ext>
            </a:extLst>
          </p:cNvPr>
          <p:cNvSpPr txBox="1"/>
          <p:nvPr/>
        </p:nvSpPr>
        <p:spPr>
          <a:xfrm>
            <a:off x="1448619" y="2345722"/>
            <a:ext cx="8180439" cy="532903"/>
          </a:xfrm>
          <a:prstGeom prst="rect">
            <a:avLst/>
          </a:prstGeom>
          <a:noFill/>
        </p:spPr>
        <p:txBody>
          <a:bodyPr wrap="square">
            <a:spAutoFit/>
          </a:bodyPr>
          <a:lstStyle/>
          <a:p>
            <a:pPr marR="0" lvl="0">
              <a:lnSpc>
                <a:spcPct val="107000"/>
              </a:lnSpc>
              <a:spcBef>
                <a:spcPts val="0"/>
              </a:spcBef>
              <a:spcAft>
                <a:spcPts val="800"/>
              </a:spcAft>
              <a:buSzPts val="1000"/>
              <a:tabLst>
                <a:tab pos="457200" algn="l"/>
              </a:tabLst>
            </a:pPr>
            <a:r>
              <a:rPr lang="en-US" sz="2800" b="1" kern="100" dirty="0">
                <a:solidFill>
                  <a:schemeClr val="accent5">
                    <a:lumMod val="75000"/>
                  </a:schemeClr>
                </a:solidFill>
                <a:effectLst/>
                <a:latin typeface="Calibri" panose="020F0502020204030204" pitchFamily="34" charset="0"/>
                <a:ea typeface="Calibri" panose="020F0502020204030204" pitchFamily="34" charset="0"/>
                <a:cs typeface="Mangal" panose="02040503050203030202" pitchFamily="18" charset="0"/>
              </a:rPr>
              <a:t>1.1  Project Name : EPIC JOURNEY </a:t>
            </a:r>
            <a:endParaRPr lang="en-US" sz="2800" kern="100" dirty="0">
              <a:solidFill>
                <a:schemeClr val="accent5">
                  <a:lumMod val="75000"/>
                </a:schemeClr>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8" name="TextBox 7">
            <a:extLst>
              <a:ext uri="{FF2B5EF4-FFF2-40B4-BE49-F238E27FC236}">
                <a16:creationId xmlns:a16="http://schemas.microsoft.com/office/drawing/2014/main" id="{D9225F61-6627-AAC4-4ECA-3DFF2EE85B43}"/>
              </a:ext>
            </a:extLst>
          </p:cNvPr>
          <p:cNvSpPr txBox="1"/>
          <p:nvPr/>
        </p:nvSpPr>
        <p:spPr>
          <a:xfrm>
            <a:off x="1448619" y="2922354"/>
            <a:ext cx="6813755" cy="532903"/>
          </a:xfrm>
          <a:prstGeom prst="rect">
            <a:avLst/>
          </a:prstGeom>
          <a:noFill/>
        </p:spPr>
        <p:txBody>
          <a:bodyPr wrap="square">
            <a:spAutoFit/>
          </a:bodyPr>
          <a:lstStyle/>
          <a:p>
            <a:pPr marR="0" lvl="0">
              <a:lnSpc>
                <a:spcPct val="107000"/>
              </a:lnSpc>
              <a:spcBef>
                <a:spcPts val="0"/>
              </a:spcBef>
              <a:spcAft>
                <a:spcPts val="800"/>
              </a:spcAft>
              <a:buSzPts val="1000"/>
              <a:tabLst>
                <a:tab pos="457200" algn="l"/>
              </a:tabLst>
            </a:pPr>
            <a:r>
              <a:rPr lang="en-US" sz="2800" b="1" kern="100" dirty="0">
                <a:solidFill>
                  <a:schemeClr val="accent5">
                    <a:lumMod val="75000"/>
                  </a:schemeClr>
                </a:solidFill>
                <a:effectLst/>
                <a:latin typeface="Calibri" panose="020F0502020204030204" pitchFamily="34" charset="0"/>
                <a:ea typeface="Calibri" panose="020F0502020204030204" pitchFamily="34" charset="0"/>
                <a:cs typeface="Mangal" panose="02040503050203030202" pitchFamily="18" charset="0"/>
              </a:rPr>
              <a:t>1.2 Organization Name: </a:t>
            </a:r>
            <a:r>
              <a:rPr lang="en-US" sz="2800" b="1" kern="100" dirty="0">
                <a:solidFill>
                  <a:schemeClr val="accent5">
                    <a:lumMod val="75000"/>
                  </a:schemeClr>
                </a:solidFill>
                <a:latin typeface="Calibri" panose="020F0502020204030204" pitchFamily="34" charset="0"/>
                <a:ea typeface="Calibri" panose="020F0502020204030204" pitchFamily="34" charset="0"/>
                <a:cs typeface="Mangal" panose="02040503050203030202" pitchFamily="18" charset="0"/>
              </a:rPr>
              <a:t>T</a:t>
            </a:r>
            <a:r>
              <a:rPr lang="en-US" sz="2800" b="1" kern="100" dirty="0">
                <a:solidFill>
                  <a:schemeClr val="accent5">
                    <a:lumMod val="75000"/>
                  </a:schemeClr>
                </a:solidFill>
                <a:effectLst/>
                <a:latin typeface="Calibri" panose="020F0502020204030204" pitchFamily="34" charset="0"/>
                <a:ea typeface="Calibri" panose="020F0502020204030204" pitchFamily="34" charset="0"/>
                <a:cs typeface="Mangal" panose="02040503050203030202" pitchFamily="18" charset="0"/>
              </a:rPr>
              <a:t>ours and Travels </a:t>
            </a:r>
          </a:p>
        </p:txBody>
      </p:sp>
      <p:sp>
        <p:nvSpPr>
          <p:cNvPr id="10" name="TextBox 9">
            <a:extLst>
              <a:ext uri="{FF2B5EF4-FFF2-40B4-BE49-F238E27FC236}">
                <a16:creationId xmlns:a16="http://schemas.microsoft.com/office/drawing/2014/main" id="{32A002EE-EB74-AF5D-5B46-F6FEF911C7E3}"/>
              </a:ext>
            </a:extLst>
          </p:cNvPr>
          <p:cNvSpPr txBox="1"/>
          <p:nvPr/>
        </p:nvSpPr>
        <p:spPr>
          <a:xfrm>
            <a:off x="1448619" y="3541362"/>
            <a:ext cx="6096000" cy="523220"/>
          </a:xfrm>
          <a:prstGeom prst="rect">
            <a:avLst/>
          </a:prstGeom>
          <a:noFill/>
        </p:spPr>
        <p:txBody>
          <a:bodyPr wrap="square">
            <a:spAutoFit/>
          </a:bodyPr>
          <a:lstStyle/>
          <a:p>
            <a:r>
              <a:rPr lang="en-US" sz="2800" b="1" dirty="0">
                <a:solidFill>
                  <a:schemeClr val="accent5">
                    <a:lumMod val="75000"/>
                  </a:schemeClr>
                </a:solidFill>
                <a:effectLst/>
                <a:latin typeface="Calibri" panose="020F0502020204030204" pitchFamily="34" charset="0"/>
                <a:ea typeface="Calibri" panose="020F0502020204030204" pitchFamily="34" charset="0"/>
                <a:cs typeface="Mangal" panose="02040503050203030202" pitchFamily="18" charset="0"/>
              </a:rPr>
              <a:t>1.3 Team Members : </a:t>
            </a:r>
          </a:p>
        </p:txBody>
      </p:sp>
      <p:sp>
        <p:nvSpPr>
          <p:cNvPr id="12" name="TextBox 11">
            <a:extLst>
              <a:ext uri="{FF2B5EF4-FFF2-40B4-BE49-F238E27FC236}">
                <a16:creationId xmlns:a16="http://schemas.microsoft.com/office/drawing/2014/main" id="{C4B9E8AF-FB52-5607-2FBA-78380B4DAF31}"/>
              </a:ext>
            </a:extLst>
          </p:cNvPr>
          <p:cNvSpPr txBox="1"/>
          <p:nvPr/>
        </p:nvSpPr>
        <p:spPr>
          <a:xfrm>
            <a:off x="1807496" y="4064582"/>
            <a:ext cx="6096000" cy="1815882"/>
          </a:xfrm>
          <a:prstGeom prst="rect">
            <a:avLst/>
          </a:prstGeom>
          <a:noFill/>
        </p:spPr>
        <p:txBody>
          <a:bodyPr wrap="square">
            <a:spAutoFit/>
          </a:bodyPr>
          <a:lstStyle/>
          <a:p>
            <a:pPr marL="285750" indent="-285750">
              <a:buFont typeface="Wingdings" panose="05000000000000000000" pitchFamily="2" charset="2"/>
              <a:buChar char="v"/>
            </a:pPr>
            <a:r>
              <a:rPr lang="en-US" sz="2800" b="1" dirty="0">
                <a:solidFill>
                  <a:schemeClr val="accent3">
                    <a:lumMod val="75000"/>
                  </a:schemeClr>
                </a:solidFill>
                <a:effectLst/>
                <a:latin typeface="Calibri" panose="020F0502020204030204" pitchFamily="34" charset="0"/>
                <a:ea typeface="Calibri" panose="020F0502020204030204" pitchFamily="34" charset="0"/>
                <a:cs typeface="Mangal" panose="02040503050203030202" pitchFamily="18" charset="0"/>
              </a:rPr>
              <a:t> 13153 - Karan Barge</a:t>
            </a:r>
          </a:p>
          <a:p>
            <a:pPr marL="285750" indent="-285750">
              <a:buFont typeface="Wingdings" panose="05000000000000000000" pitchFamily="2" charset="2"/>
              <a:buChar char="v"/>
            </a:pPr>
            <a:r>
              <a:rPr lang="en-US" sz="2800" b="1" dirty="0">
                <a:solidFill>
                  <a:schemeClr val="accent3">
                    <a:lumMod val="75000"/>
                  </a:schemeClr>
                </a:solidFill>
                <a:latin typeface="Calibri" panose="020F0502020204030204" pitchFamily="34" charset="0"/>
                <a:ea typeface="Calibri" panose="020F0502020204030204" pitchFamily="34" charset="0"/>
                <a:cs typeface="Mangal" panose="02040503050203030202" pitchFamily="18" charset="0"/>
              </a:rPr>
              <a:t> </a:t>
            </a:r>
            <a:r>
              <a:rPr lang="en-US" sz="2800" b="1" dirty="0">
                <a:solidFill>
                  <a:schemeClr val="accent3">
                    <a:lumMod val="75000"/>
                  </a:schemeClr>
                </a:solidFill>
                <a:effectLst/>
                <a:latin typeface="Calibri" panose="020F0502020204030204" pitchFamily="34" charset="0"/>
                <a:ea typeface="Calibri" panose="020F0502020204030204" pitchFamily="34" charset="0"/>
                <a:cs typeface="Mangal" panose="02040503050203030202" pitchFamily="18" charset="0"/>
              </a:rPr>
              <a:t>13156 - Pranav Chaudhari</a:t>
            </a:r>
          </a:p>
          <a:p>
            <a:pPr marL="285750" indent="-285750">
              <a:buFont typeface="Wingdings" panose="05000000000000000000" pitchFamily="2" charset="2"/>
              <a:buChar char="v"/>
            </a:pPr>
            <a:r>
              <a:rPr lang="en-US" sz="2800" b="1" dirty="0">
                <a:solidFill>
                  <a:schemeClr val="accent3">
                    <a:lumMod val="75000"/>
                  </a:schemeClr>
                </a:solidFill>
                <a:latin typeface="Calibri" panose="020F0502020204030204" pitchFamily="34" charset="0"/>
                <a:cs typeface="Mangal" panose="02040503050203030202" pitchFamily="18" charset="0"/>
              </a:rPr>
              <a:t> 13158 - Atharv Jagtap</a:t>
            </a:r>
          </a:p>
          <a:p>
            <a:pPr marL="285750" indent="-285750">
              <a:buFont typeface="Wingdings" panose="05000000000000000000" pitchFamily="2" charset="2"/>
              <a:buChar char="v"/>
            </a:pPr>
            <a:r>
              <a:rPr lang="en-US" sz="2800" b="1" dirty="0">
                <a:solidFill>
                  <a:schemeClr val="accent3">
                    <a:lumMod val="75000"/>
                  </a:schemeClr>
                </a:solidFill>
                <a:latin typeface="Calibri" panose="020F0502020204030204" pitchFamily="34" charset="0"/>
                <a:cs typeface="Mangal" panose="02040503050203030202" pitchFamily="18" charset="0"/>
              </a:rPr>
              <a:t> 13175 - </a:t>
            </a:r>
            <a:r>
              <a:rPr lang="en-US" sz="2800" b="1" dirty="0" err="1">
                <a:solidFill>
                  <a:schemeClr val="accent3">
                    <a:lumMod val="75000"/>
                  </a:schemeClr>
                </a:solidFill>
                <a:latin typeface="Calibri" panose="020F0502020204030204" pitchFamily="34" charset="0"/>
                <a:cs typeface="Mangal" panose="02040503050203030202" pitchFamily="18" charset="0"/>
              </a:rPr>
              <a:t>Govindraj</a:t>
            </a:r>
            <a:r>
              <a:rPr lang="en-US" sz="2800" b="1" dirty="0">
                <a:solidFill>
                  <a:schemeClr val="accent3">
                    <a:lumMod val="75000"/>
                  </a:schemeClr>
                </a:solidFill>
                <a:latin typeface="Calibri" panose="020F0502020204030204" pitchFamily="34" charset="0"/>
                <a:cs typeface="Mangal" panose="02040503050203030202" pitchFamily="18" charset="0"/>
              </a:rPr>
              <a:t> </a:t>
            </a:r>
            <a:r>
              <a:rPr lang="en-US" sz="2800" b="1" dirty="0" err="1">
                <a:solidFill>
                  <a:schemeClr val="accent3">
                    <a:lumMod val="75000"/>
                  </a:schemeClr>
                </a:solidFill>
                <a:latin typeface="Calibri" panose="020F0502020204030204" pitchFamily="34" charset="0"/>
                <a:cs typeface="Mangal" panose="02040503050203030202" pitchFamily="18" charset="0"/>
              </a:rPr>
              <a:t>Deosarkar</a:t>
            </a:r>
            <a:r>
              <a:rPr lang="en-US" sz="2800" b="1" dirty="0">
                <a:solidFill>
                  <a:schemeClr val="accent3">
                    <a:lumMod val="75000"/>
                  </a:schemeClr>
                </a:solidFill>
                <a:latin typeface="Calibri" panose="020F0502020204030204" pitchFamily="34" charset="0"/>
                <a:cs typeface="Mangal" panose="02040503050203030202" pitchFamily="18" charset="0"/>
              </a:rPr>
              <a:t> </a:t>
            </a:r>
            <a:endParaRPr lang="en-US" sz="2800" dirty="0">
              <a:solidFill>
                <a:schemeClr val="accent3">
                  <a:lumMod val="75000"/>
                </a:schemeClr>
              </a:solidFill>
            </a:endParaRPr>
          </a:p>
        </p:txBody>
      </p:sp>
    </p:spTree>
    <p:extLst>
      <p:ext uri="{BB962C8B-B14F-4D97-AF65-F5344CB8AC3E}">
        <p14:creationId xmlns:p14="http://schemas.microsoft.com/office/powerpoint/2010/main" val="23954215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281DC-01A5-458B-7C27-4845A1EC4BCF}"/>
              </a:ext>
            </a:extLst>
          </p:cNvPr>
          <p:cNvSpPr txBox="1"/>
          <p:nvPr/>
        </p:nvSpPr>
        <p:spPr>
          <a:xfrm>
            <a:off x="889000" y="2278342"/>
            <a:ext cx="10236200" cy="3939155"/>
          </a:xfrm>
          <a:prstGeom prst="rect">
            <a:avLst/>
          </a:prstGeom>
          <a:noFill/>
        </p:spPr>
        <p:txBody>
          <a:bodyPr wrap="square">
            <a:spAutoFit/>
          </a:bodyPr>
          <a:lstStyle/>
          <a:p>
            <a:pPr marL="0" marR="0">
              <a:lnSpc>
                <a:spcPct val="107000"/>
              </a:lnSpc>
              <a:spcBef>
                <a:spcPts val="0"/>
              </a:spcBef>
              <a:spcAft>
                <a:spcPts val="800"/>
              </a:spcAft>
            </a:pPr>
            <a:r>
              <a:rPr lang="en-US" sz="2400" b="1" kern="100" dirty="0">
                <a:effectLst/>
                <a:latin typeface="Calibri" panose="020F0502020204030204" pitchFamily="34" charset="0"/>
                <a:ea typeface="Calibri" panose="020F0502020204030204" pitchFamily="34" charset="0"/>
                <a:cs typeface="Mangal" panose="02040503050203030202" pitchFamily="18" charset="0"/>
              </a:rPr>
              <a:t>Competitor Analysis:</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kern="100" dirty="0">
                <a:effectLst/>
                <a:latin typeface="Calibri" panose="020F0502020204030204" pitchFamily="34" charset="0"/>
                <a:ea typeface="Calibri" panose="020F0502020204030204" pitchFamily="34" charset="0"/>
                <a:cs typeface="Mangal" panose="02040503050203030202" pitchFamily="18" charset="0"/>
              </a:rPr>
              <a:t>Analyzing existing travel websites, such as their structure, features, and user feedback, will help identify best practices, gaps in services, and unique opportunities to differentiate Epic Journey from competitors.</a:t>
            </a:r>
          </a:p>
          <a:p>
            <a:pPr marL="0" marR="0">
              <a:lnSpc>
                <a:spcPct val="107000"/>
              </a:lnSpc>
              <a:spcBef>
                <a:spcPts val="0"/>
              </a:spcBef>
              <a:spcAft>
                <a:spcPts val="800"/>
              </a:spcAft>
            </a:pPr>
            <a:r>
              <a:rPr lang="en-US" sz="2400" b="1" kern="100" dirty="0">
                <a:effectLst/>
                <a:latin typeface="Calibri" panose="020F0502020204030204" pitchFamily="34" charset="0"/>
                <a:ea typeface="Calibri" panose="020F0502020204030204" pitchFamily="34" charset="0"/>
                <a:cs typeface="Mangal" panose="02040503050203030202" pitchFamily="18" charset="0"/>
              </a:rPr>
              <a:t>  Website Analytics:</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kern="100" dirty="0">
                <a:effectLst/>
                <a:latin typeface="Calibri" panose="020F0502020204030204" pitchFamily="34" charset="0"/>
                <a:ea typeface="Calibri" panose="020F0502020204030204" pitchFamily="34" charset="0"/>
                <a:cs typeface="Mangal" panose="02040503050203030202" pitchFamily="18" charset="0"/>
              </a:rPr>
              <a:t>Use tools like Google Analytics or heat mapping tools on a prototype of the website to track user behavior and interaction patterns. This helps in identifying popular sections, drop-off points, and areas where users spend the most time, guiding further improvements.</a:t>
            </a:r>
          </a:p>
        </p:txBody>
      </p:sp>
    </p:spTree>
    <p:extLst>
      <p:ext uri="{BB962C8B-B14F-4D97-AF65-F5344CB8AC3E}">
        <p14:creationId xmlns:p14="http://schemas.microsoft.com/office/powerpoint/2010/main" val="124263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6A7655-1BC5-7442-7961-F81EA0C33F72}"/>
              </a:ext>
            </a:extLst>
          </p:cNvPr>
          <p:cNvSpPr txBox="1"/>
          <p:nvPr/>
        </p:nvSpPr>
        <p:spPr>
          <a:xfrm>
            <a:off x="1162050" y="2085524"/>
            <a:ext cx="6096000" cy="595932"/>
          </a:xfrm>
          <a:prstGeom prst="rect">
            <a:avLst/>
          </a:prstGeom>
          <a:noFill/>
        </p:spPr>
        <p:txBody>
          <a:bodyPr wrap="square">
            <a:spAutoFit/>
          </a:bodyPr>
          <a:lstStyle/>
          <a:p>
            <a:pPr marL="0" marR="0">
              <a:lnSpc>
                <a:spcPct val="107000"/>
              </a:lnSpc>
              <a:spcBef>
                <a:spcPts val="0"/>
              </a:spcBef>
              <a:spcAft>
                <a:spcPts val="800"/>
              </a:spcAft>
            </a:pPr>
            <a:r>
              <a:rPr lang="en-US" sz="3200" b="1" kern="100" dirty="0">
                <a:solidFill>
                  <a:schemeClr val="accent5">
                    <a:lumMod val="75000"/>
                  </a:schemeClr>
                </a:solidFill>
                <a:effectLst/>
                <a:latin typeface="Calibri" panose="020F0502020204030204" pitchFamily="34" charset="0"/>
                <a:ea typeface="Calibri" panose="020F0502020204030204" pitchFamily="34" charset="0"/>
                <a:cs typeface="Mangal" panose="02040503050203030202" pitchFamily="18" charset="0"/>
              </a:rPr>
              <a:t>5.2 Tools Used</a:t>
            </a:r>
            <a:endParaRPr lang="en-US" sz="3200" kern="100" dirty="0">
              <a:solidFill>
                <a:schemeClr val="accent5">
                  <a:lumMod val="75000"/>
                </a:schemeClr>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5" name="TextBox 4">
            <a:extLst>
              <a:ext uri="{FF2B5EF4-FFF2-40B4-BE49-F238E27FC236}">
                <a16:creationId xmlns:a16="http://schemas.microsoft.com/office/drawing/2014/main" id="{BD688F50-EFA7-E49C-BADF-430445325790}"/>
              </a:ext>
            </a:extLst>
          </p:cNvPr>
          <p:cNvSpPr txBox="1"/>
          <p:nvPr/>
        </p:nvSpPr>
        <p:spPr>
          <a:xfrm>
            <a:off x="1377950" y="2930512"/>
            <a:ext cx="8496300" cy="2930931"/>
          </a:xfrm>
          <a:prstGeom prst="rect">
            <a:avLst/>
          </a:prstGeom>
          <a:noFill/>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800" b="1" kern="100" dirty="0">
                <a:effectLst/>
                <a:latin typeface="Calibri" panose="020F0502020204030204" pitchFamily="34" charset="0"/>
                <a:ea typeface="Calibri" panose="020F0502020204030204" pitchFamily="34" charset="0"/>
                <a:cs typeface="Mangal" panose="02040503050203030202" pitchFamily="18" charset="0"/>
              </a:rPr>
              <a:t>HTML, CSS, and JavaScript</a:t>
            </a:r>
            <a:r>
              <a:rPr lang="en-US" sz="2800" kern="100" dirty="0">
                <a:effectLst/>
                <a:latin typeface="Calibri" panose="020F0502020204030204" pitchFamily="34" charset="0"/>
                <a:ea typeface="Calibri" panose="020F0502020204030204" pitchFamily="34" charset="0"/>
                <a:cs typeface="Mangal" panose="02040503050203030202" pitchFamily="18" charset="0"/>
              </a:rPr>
              <a:t>: Core technologies for building the structure, styling, and interactivity of the website.</a:t>
            </a:r>
          </a:p>
          <a:p>
            <a:pPr marL="342900" marR="0" lvl="0" indent="-342900">
              <a:lnSpc>
                <a:spcPct val="107000"/>
              </a:lnSpc>
              <a:spcBef>
                <a:spcPts val="0"/>
              </a:spcBef>
              <a:spcAft>
                <a:spcPts val="800"/>
              </a:spcAft>
              <a:buFont typeface="Symbol" panose="05050102010706020507" pitchFamily="18" charset="2"/>
              <a:buChar char=""/>
            </a:pPr>
            <a:r>
              <a:rPr lang="en-US" sz="2800" kern="100" dirty="0">
                <a:effectLst/>
                <a:latin typeface="Calibri" panose="020F0502020204030204" pitchFamily="34" charset="0"/>
                <a:ea typeface="Calibri" panose="020F0502020204030204" pitchFamily="34" charset="0"/>
                <a:cs typeface="Mangal" panose="02040503050203030202" pitchFamily="18" charset="0"/>
              </a:rPr>
              <a:t> </a:t>
            </a:r>
            <a:r>
              <a:rPr lang="en-US" sz="2800" b="1" kern="100" dirty="0">
                <a:effectLst/>
                <a:latin typeface="Calibri" panose="020F0502020204030204" pitchFamily="34" charset="0"/>
                <a:ea typeface="Calibri" panose="020F0502020204030204" pitchFamily="34" charset="0"/>
                <a:cs typeface="Mangal" panose="02040503050203030202" pitchFamily="18" charset="0"/>
              </a:rPr>
              <a:t>Bootstrap</a:t>
            </a:r>
            <a:r>
              <a:rPr lang="en-US" sz="2800" kern="100" dirty="0">
                <a:effectLst/>
                <a:latin typeface="Calibri" panose="020F0502020204030204" pitchFamily="34" charset="0"/>
                <a:ea typeface="Calibri" panose="020F0502020204030204" pitchFamily="34" charset="0"/>
                <a:cs typeface="Mangal" panose="02040503050203030202" pitchFamily="18" charset="0"/>
              </a:rPr>
              <a:t>: A CSS framework that helps create a responsive and mobile-friendly design quickly.</a:t>
            </a:r>
          </a:p>
          <a:p>
            <a:r>
              <a:rPr lang="en-US" sz="2800" dirty="0">
                <a:effectLst/>
                <a:latin typeface="Calibri" panose="020F0502020204030204" pitchFamily="34" charset="0"/>
                <a:ea typeface="Calibri" panose="020F0502020204030204" pitchFamily="34" charset="0"/>
                <a:cs typeface="Mangal" panose="02040503050203030202" pitchFamily="18" charset="0"/>
              </a:rPr>
              <a:t>    Google Analytics for tracking user behavior</a:t>
            </a:r>
            <a:endParaRPr lang="en-US" sz="2800" dirty="0"/>
          </a:p>
        </p:txBody>
      </p:sp>
    </p:spTree>
    <p:extLst>
      <p:ext uri="{BB962C8B-B14F-4D97-AF65-F5344CB8AC3E}">
        <p14:creationId xmlns:p14="http://schemas.microsoft.com/office/powerpoint/2010/main" val="1893976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707327-A11B-1593-E00A-D7A7DEA47193}"/>
              </a:ext>
            </a:extLst>
          </p:cNvPr>
          <p:cNvSpPr txBox="1"/>
          <p:nvPr/>
        </p:nvSpPr>
        <p:spPr>
          <a:xfrm>
            <a:off x="6477000" y="0"/>
            <a:ext cx="6096000" cy="584775"/>
          </a:xfrm>
          <a:prstGeom prst="rect">
            <a:avLst/>
          </a:prstGeom>
          <a:noFill/>
        </p:spPr>
        <p:txBody>
          <a:bodyPr wrap="square">
            <a:spAutoFit/>
          </a:bodyPr>
          <a:lstStyle/>
          <a:p>
            <a:r>
              <a:rPr lang="en-US" sz="3200" b="1" dirty="0">
                <a:effectLst/>
                <a:latin typeface="Algerian" panose="04020705040A02060702" pitchFamily="82" charset="0"/>
                <a:ea typeface="Calibri" panose="020F0502020204030204" pitchFamily="34" charset="0"/>
                <a:cs typeface="Mangal" panose="02040503050203030202" pitchFamily="18" charset="0"/>
              </a:rPr>
              <a:t>Project Analysis </a:t>
            </a:r>
            <a:endParaRPr lang="en-US" sz="3200" dirty="0">
              <a:latin typeface="Algerian" panose="04020705040A02060702" pitchFamily="82" charset="0"/>
            </a:endParaRPr>
          </a:p>
        </p:txBody>
      </p:sp>
      <p:pic>
        <p:nvPicPr>
          <p:cNvPr id="4" name="Picture 3">
            <a:extLst>
              <a:ext uri="{FF2B5EF4-FFF2-40B4-BE49-F238E27FC236}">
                <a16:creationId xmlns:a16="http://schemas.microsoft.com/office/drawing/2014/main" id="{8EE82C4D-7D22-92F8-FBB3-6FCBC9F0E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70475"/>
            <a:ext cx="12192000" cy="3092966"/>
          </a:xfrm>
          <a:prstGeom prst="rect">
            <a:avLst/>
          </a:prstGeom>
        </p:spPr>
      </p:pic>
      <p:pic>
        <p:nvPicPr>
          <p:cNvPr id="5" name="Picture 4">
            <a:extLst>
              <a:ext uri="{FF2B5EF4-FFF2-40B4-BE49-F238E27FC236}">
                <a16:creationId xmlns:a16="http://schemas.microsoft.com/office/drawing/2014/main" id="{57E24640-52AF-16C3-4DBA-B1F8A8B3AB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563441"/>
            <a:ext cx="12192000" cy="3294559"/>
          </a:xfrm>
          <a:prstGeom prst="rect">
            <a:avLst/>
          </a:prstGeom>
        </p:spPr>
      </p:pic>
    </p:spTree>
    <p:extLst>
      <p:ext uri="{BB962C8B-B14F-4D97-AF65-F5344CB8AC3E}">
        <p14:creationId xmlns:p14="http://schemas.microsoft.com/office/powerpoint/2010/main" val="2988739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C3F8B4-8CD7-4D96-2FFF-F432CA1A56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1999" cy="3429000"/>
          </a:xfrm>
          <a:prstGeom prst="rect">
            <a:avLst/>
          </a:prstGeom>
        </p:spPr>
      </p:pic>
      <p:pic>
        <p:nvPicPr>
          <p:cNvPr id="5" name="Picture 4">
            <a:extLst>
              <a:ext uri="{FF2B5EF4-FFF2-40B4-BE49-F238E27FC236}">
                <a16:creationId xmlns:a16="http://schemas.microsoft.com/office/drawing/2014/main" id="{2C7DB036-8205-43B2-1783-066EE4B0A1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314700"/>
            <a:ext cx="12191998" cy="3543300"/>
          </a:xfrm>
          <a:prstGeom prst="rect">
            <a:avLst/>
          </a:prstGeom>
        </p:spPr>
      </p:pic>
    </p:spTree>
    <p:extLst>
      <p:ext uri="{BB962C8B-B14F-4D97-AF65-F5344CB8AC3E}">
        <p14:creationId xmlns:p14="http://schemas.microsoft.com/office/powerpoint/2010/main" val="3890202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7C13F9-5A19-4AAF-7847-828917D84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6847" y="3632200"/>
            <a:ext cx="5178306" cy="3225800"/>
          </a:xfrm>
          <a:prstGeom prst="rect">
            <a:avLst/>
          </a:prstGeom>
        </p:spPr>
      </p:pic>
      <p:pic>
        <p:nvPicPr>
          <p:cNvPr id="4" name="Picture 3">
            <a:extLst>
              <a:ext uri="{FF2B5EF4-FFF2-40B4-BE49-F238E27FC236}">
                <a16:creationId xmlns:a16="http://schemas.microsoft.com/office/drawing/2014/main" id="{4FD9DAB5-0424-2DEC-322A-7C020A12D1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3632200"/>
          </a:xfrm>
          <a:prstGeom prst="rect">
            <a:avLst/>
          </a:prstGeom>
        </p:spPr>
      </p:pic>
    </p:spTree>
    <p:extLst>
      <p:ext uri="{BB962C8B-B14F-4D97-AF65-F5344CB8AC3E}">
        <p14:creationId xmlns:p14="http://schemas.microsoft.com/office/powerpoint/2010/main" val="2726626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6354D2-F147-A02D-3881-AC8E507410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6341967" cy="5905500"/>
          </a:xfrm>
          <a:prstGeom prst="rect">
            <a:avLst/>
          </a:prstGeom>
        </p:spPr>
      </p:pic>
      <p:pic>
        <p:nvPicPr>
          <p:cNvPr id="3" name="Picture 2">
            <a:extLst>
              <a:ext uri="{FF2B5EF4-FFF2-40B4-BE49-F238E27FC236}">
                <a16:creationId xmlns:a16="http://schemas.microsoft.com/office/drawing/2014/main" id="{CAD78512-F3CC-03ED-BB94-4CDB68A8A6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763" y="7381066"/>
            <a:ext cx="223838" cy="251633"/>
          </a:xfrm>
          <a:prstGeom prst="rect">
            <a:avLst/>
          </a:prstGeom>
        </p:spPr>
      </p:pic>
      <p:pic>
        <p:nvPicPr>
          <p:cNvPr id="4" name="Picture 3">
            <a:extLst>
              <a:ext uri="{FF2B5EF4-FFF2-40B4-BE49-F238E27FC236}">
                <a16:creationId xmlns:a16="http://schemas.microsoft.com/office/drawing/2014/main" id="{0189DCC1-6A4C-D3A3-AF98-204F1D092A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7301" y="692995"/>
            <a:ext cx="5854700" cy="6165005"/>
          </a:xfrm>
          <a:prstGeom prst="rect">
            <a:avLst/>
          </a:prstGeom>
        </p:spPr>
      </p:pic>
      <p:sp>
        <p:nvSpPr>
          <p:cNvPr id="7" name="TextBox 6">
            <a:extLst>
              <a:ext uri="{FF2B5EF4-FFF2-40B4-BE49-F238E27FC236}">
                <a16:creationId xmlns:a16="http://schemas.microsoft.com/office/drawing/2014/main" id="{0E78D8B3-C7C9-BE45-EF76-93F663AEE367}"/>
              </a:ext>
            </a:extLst>
          </p:cNvPr>
          <p:cNvSpPr txBox="1"/>
          <p:nvPr/>
        </p:nvSpPr>
        <p:spPr>
          <a:xfrm>
            <a:off x="6337300" y="0"/>
            <a:ext cx="5854700" cy="646331"/>
          </a:xfrm>
          <a:prstGeom prst="rect">
            <a:avLst/>
          </a:prstGeom>
          <a:noFill/>
        </p:spPr>
        <p:txBody>
          <a:bodyPr wrap="square" rtlCol="0">
            <a:spAutoFit/>
          </a:bodyPr>
          <a:lstStyle/>
          <a:p>
            <a:pPr algn="ctr"/>
            <a:r>
              <a:rPr lang="en-US" sz="3600" b="1" dirty="0"/>
              <a:t>FOR LOGIN </a:t>
            </a:r>
          </a:p>
        </p:txBody>
      </p:sp>
      <p:sp>
        <p:nvSpPr>
          <p:cNvPr id="9" name="TextBox 8">
            <a:extLst>
              <a:ext uri="{FF2B5EF4-FFF2-40B4-BE49-F238E27FC236}">
                <a16:creationId xmlns:a16="http://schemas.microsoft.com/office/drawing/2014/main" id="{70327E86-B73F-4C21-67CF-F6E300B3AF7F}"/>
              </a:ext>
            </a:extLst>
          </p:cNvPr>
          <p:cNvSpPr txBox="1"/>
          <p:nvPr/>
        </p:nvSpPr>
        <p:spPr>
          <a:xfrm>
            <a:off x="0" y="6058584"/>
            <a:ext cx="6337300" cy="646331"/>
          </a:xfrm>
          <a:prstGeom prst="rect">
            <a:avLst/>
          </a:prstGeom>
          <a:noFill/>
        </p:spPr>
        <p:txBody>
          <a:bodyPr wrap="square" rtlCol="0">
            <a:spAutoFit/>
          </a:bodyPr>
          <a:lstStyle/>
          <a:p>
            <a:pPr algn="ctr"/>
            <a:r>
              <a:rPr lang="en-US" sz="3600" b="1" dirty="0"/>
              <a:t>FOR BOOKING TRIP</a:t>
            </a:r>
          </a:p>
        </p:txBody>
      </p:sp>
    </p:spTree>
    <p:extLst>
      <p:ext uri="{BB962C8B-B14F-4D97-AF65-F5344CB8AC3E}">
        <p14:creationId xmlns:p14="http://schemas.microsoft.com/office/powerpoint/2010/main" val="3607255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690724-4308-05AF-8924-CB448B7CBE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464300" cy="6946900"/>
          </a:xfrm>
          <a:prstGeom prst="rect">
            <a:avLst/>
          </a:prstGeom>
        </p:spPr>
      </p:pic>
      <p:pic>
        <p:nvPicPr>
          <p:cNvPr id="3" name="Picture 2">
            <a:extLst>
              <a:ext uri="{FF2B5EF4-FFF2-40B4-BE49-F238E27FC236}">
                <a16:creationId xmlns:a16="http://schemas.microsoft.com/office/drawing/2014/main" id="{2EE6CF15-9949-4CED-A7C2-E54123993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4300" y="0"/>
            <a:ext cx="5996932" cy="6946900"/>
          </a:xfrm>
          <a:prstGeom prst="rect">
            <a:avLst/>
          </a:prstGeom>
        </p:spPr>
      </p:pic>
    </p:spTree>
    <p:extLst>
      <p:ext uri="{BB962C8B-B14F-4D97-AF65-F5344CB8AC3E}">
        <p14:creationId xmlns:p14="http://schemas.microsoft.com/office/powerpoint/2010/main" val="2197987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1097DD-A001-1D38-7D5B-8806DDDFE53D}"/>
              </a:ext>
            </a:extLst>
          </p:cNvPr>
          <p:cNvSpPr txBox="1"/>
          <p:nvPr/>
        </p:nvSpPr>
        <p:spPr>
          <a:xfrm>
            <a:off x="6388100" y="571500"/>
            <a:ext cx="6096000" cy="769441"/>
          </a:xfrm>
          <a:prstGeom prst="rect">
            <a:avLst/>
          </a:prstGeom>
          <a:noFill/>
        </p:spPr>
        <p:txBody>
          <a:bodyPr wrap="square">
            <a:spAutoFit/>
          </a:bodyPr>
          <a:lstStyle/>
          <a:p>
            <a:r>
              <a:rPr lang="en-US" sz="4400" b="1" dirty="0">
                <a:effectLst/>
                <a:latin typeface="Algerian" panose="04020705040A02060702" pitchFamily="82" charset="0"/>
                <a:ea typeface="Calibri" panose="020F0502020204030204" pitchFamily="34" charset="0"/>
                <a:cs typeface="Mangal" panose="02040503050203030202" pitchFamily="18" charset="0"/>
              </a:rPr>
              <a:t>Conclusion </a:t>
            </a:r>
            <a:endParaRPr lang="en-US" sz="4400" dirty="0">
              <a:latin typeface="Algerian" panose="04020705040A02060702" pitchFamily="82" charset="0"/>
            </a:endParaRPr>
          </a:p>
        </p:txBody>
      </p:sp>
      <p:sp>
        <p:nvSpPr>
          <p:cNvPr id="5" name="TextBox 4">
            <a:extLst>
              <a:ext uri="{FF2B5EF4-FFF2-40B4-BE49-F238E27FC236}">
                <a16:creationId xmlns:a16="http://schemas.microsoft.com/office/drawing/2014/main" id="{46C488CE-FD4F-B40E-E269-357F060E9974}"/>
              </a:ext>
            </a:extLst>
          </p:cNvPr>
          <p:cNvSpPr txBox="1"/>
          <p:nvPr/>
        </p:nvSpPr>
        <p:spPr>
          <a:xfrm>
            <a:off x="488950" y="2173555"/>
            <a:ext cx="11214100" cy="4284506"/>
          </a:xfrm>
          <a:prstGeom prst="rect">
            <a:avLst/>
          </a:prstGeom>
          <a:noFill/>
        </p:spPr>
        <p:txBody>
          <a:bodyPr wrap="square">
            <a:spAutoFit/>
          </a:bodyPr>
          <a:lstStyle/>
          <a:p>
            <a:pPr marL="0" marR="0" algn="just">
              <a:lnSpc>
                <a:spcPct val="107000"/>
              </a:lnSpc>
              <a:spcBef>
                <a:spcPts val="0"/>
              </a:spcBef>
              <a:spcAft>
                <a:spcPts val="800"/>
              </a:spcAft>
            </a:pPr>
            <a:r>
              <a:rPr lang="en-US" sz="3200" kern="100" dirty="0">
                <a:effectLst/>
                <a:latin typeface="Calibri" panose="020F0502020204030204" pitchFamily="34" charset="0"/>
                <a:ea typeface="Calibri" panose="020F0502020204030204" pitchFamily="34" charset="0"/>
                <a:cs typeface="Mangal" panose="02040503050203030202" pitchFamily="18" charset="0"/>
              </a:rPr>
              <a:t>The </a:t>
            </a:r>
            <a:r>
              <a:rPr lang="en-US" sz="3200" b="1" kern="100" dirty="0">
                <a:effectLst/>
                <a:latin typeface="Calibri" panose="020F0502020204030204" pitchFamily="34" charset="0"/>
                <a:ea typeface="Calibri" panose="020F0502020204030204" pitchFamily="34" charset="0"/>
                <a:cs typeface="Mangal" panose="02040503050203030202" pitchFamily="18" charset="0"/>
              </a:rPr>
              <a:t>Epic Journey</a:t>
            </a:r>
            <a:r>
              <a:rPr lang="en-US" sz="3200" kern="100" dirty="0">
                <a:effectLst/>
                <a:latin typeface="Calibri" panose="020F0502020204030204" pitchFamily="34" charset="0"/>
                <a:ea typeface="Calibri" panose="020F0502020204030204" pitchFamily="34" charset="0"/>
                <a:cs typeface="Mangal" panose="02040503050203030202" pitchFamily="18" charset="0"/>
              </a:rPr>
              <a:t> tours and travels website is designed to provide a seamless and user-friendly experience for travelers looking to explore new destinations and book their journeys with ease. With a clean and intuitive interface, the platform allows users to access comprehensive travel </a:t>
            </a:r>
            <a:r>
              <a:rPr lang="en-US" sz="3200" kern="100" dirty="0" err="1">
                <a:latin typeface="Calibri" panose="020F0502020204030204" pitchFamily="34" charset="0"/>
                <a:ea typeface="Calibri" panose="020F0502020204030204" pitchFamily="34" charset="0"/>
                <a:cs typeface="Mangal" panose="02040503050203030202" pitchFamily="18" charset="0"/>
              </a:rPr>
              <a:t>I</a:t>
            </a:r>
            <a:r>
              <a:rPr lang="en-US" sz="3200" kern="100" dirty="0" err="1">
                <a:effectLst/>
                <a:latin typeface="Calibri" panose="020F0502020204030204" pitchFamily="34" charset="0"/>
                <a:ea typeface="Calibri" panose="020F0502020204030204" pitchFamily="34" charset="0"/>
                <a:cs typeface="Mangal" panose="02040503050203030202" pitchFamily="18" charset="0"/>
              </a:rPr>
              <a:t>nformation,Personalized</a:t>
            </a:r>
            <a:r>
              <a:rPr lang="en-US" sz="3200" kern="100" dirty="0">
                <a:effectLst/>
                <a:latin typeface="Calibri" panose="020F0502020204030204" pitchFamily="34" charset="0"/>
                <a:ea typeface="Calibri" panose="020F0502020204030204" pitchFamily="34" charset="0"/>
                <a:cs typeface="Mangal" panose="02040503050203030202" pitchFamily="18" charset="0"/>
              </a:rPr>
              <a:t> recommendations, and streamlined booking options. By integrating advanced tools secure payment gateways, </a:t>
            </a:r>
            <a:r>
              <a:rPr lang="en-US" sz="3200" b="1" kern="100" dirty="0">
                <a:effectLst/>
                <a:latin typeface="Calibri" panose="020F0502020204030204" pitchFamily="34" charset="0"/>
                <a:ea typeface="Calibri" panose="020F0502020204030204" pitchFamily="34" charset="0"/>
                <a:cs typeface="Mangal" panose="02040503050203030202" pitchFamily="18" charset="0"/>
              </a:rPr>
              <a:t>Epic Journey</a:t>
            </a:r>
            <a:r>
              <a:rPr lang="en-US" sz="3200" kern="100" dirty="0">
                <a:effectLst/>
                <a:latin typeface="Calibri" panose="020F0502020204030204" pitchFamily="34" charset="0"/>
                <a:ea typeface="Calibri" panose="020F0502020204030204" pitchFamily="34" charset="0"/>
                <a:cs typeface="Mangal" panose="02040503050203030202" pitchFamily="18" charset="0"/>
              </a:rPr>
              <a:t> ensures that users can manage their travel plans efficiently from any device</a:t>
            </a:r>
            <a:r>
              <a:rPr lang="en-US" sz="1800" kern="100" dirty="0">
                <a:effectLst/>
                <a:latin typeface="Calibri" panose="020F0502020204030204" pitchFamily="34" charset="0"/>
                <a:ea typeface="Calibri" panose="020F0502020204030204" pitchFamily="34" charset="0"/>
                <a:cs typeface="Mangal" panose="02040503050203030202" pitchFamily="18" charset="0"/>
              </a:rPr>
              <a:t>.</a:t>
            </a:r>
            <a:endParaRPr lang="en-US" sz="1200" kern="1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68060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1D0D-0844-BC5A-304C-99B81980C24F}"/>
              </a:ext>
            </a:extLst>
          </p:cNvPr>
          <p:cNvSpPr>
            <a:spLocks noGrp="1"/>
          </p:cNvSpPr>
          <p:nvPr>
            <p:ph type="title"/>
          </p:nvPr>
        </p:nvSpPr>
        <p:spPr>
          <a:xfrm>
            <a:off x="2797456" y="371985"/>
            <a:ext cx="10018713" cy="975852"/>
          </a:xfrm>
        </p:spPr>
        <p:txBody>
          <a:bodyPr>
            <a:normAutofit/>
          </a:bodyPr>
          <a:lstStyle/>
          <a:p>
            <a:r>
              <a:rPr lang="en-US" sz="3600" b="1" dirty="0">
                <a:effectLst/>
                <a:latin typeface="Algerian" panose="04020705040A02060702" pitchFamily="82" charset="0"/>
                <a:ea typeface="Calibri" panose="020F0502020204030204" pitchFamily="34" charset="0"/>
                <a:cs typeface="Mangal" panose="02040503050203030202" pitchFamily="18" charset="0"/>
              </a:rPr>
              <a:t>Introduction </a:t>
            </a:r>
            <a:endParaRPr lang="en-US" sz="3600" dirty="0">
              <a:latin typeface="Algerian" panose="04020705040A02060702" pitchFamily="82" charset="0"/>
            </a:endParaRPr>
          </a:p>
        </p:txBody>
      </p:sp>
      <p:sp>
        <p:nvSpPr>
          <p:cNvPr id="8" name="TextBox 7">
            <a:extLst>
              <a:ext uri="{FF2B5EF4-FFF2-40B4-BE49-F238E27FC236}">
                <a16:creationId xmlns:a16="http://schemas.microsoft.com/office/drawing/2014/main" id="{91310726-0BA0-10ED-E97F-4C392FC664F8}"/>
              </a:ext>
            </a:extLst>
          </p:cNvPr>
          <p:cNvSpPr txBox="1"/>
          <p:nvPr/>
        </p:nvSpPr>
        <p:spPr>
          <a:xfrm>
            <a:off x="798256" y="2206069"/>
            <a:ext cx="10595487" cy="2445862"/>
          </a:xfrm>
          <a:prstGeom prst="rect">
            <a:avLst/>
          </a:prstGeom>
          <a:noFill/>
        </p:spPr>
        <p:txBody>
          <a:bodyPr wrap="square">
            <a:spAutoFit/>
          </a:bodyPr>
          <a:lstStyle/>
          <a:p>
            <a:pPr marL="457200" marR="0" algn="ctr">
              <a:lnSpc>
                <a:spcPct val="107000"/>
              </a:lnSpc>
              <a:spcBef>
                <a:spcPts val="0"/>
              </a:spcBef>
              <a:spcAft>
                <a:spcPts val="800"/>
              </a:spcAft>
            </a:pPr>
            <a:r>
              <a:rPr lang="en-US" sz="2400" b="1" kern="100">
                <a:effectLst/>
                <a:latin typeface="Calibri" panose="020F0502020204030204" pitchFamily="34" charset="0"/>
                <a:ea typeface="Calibri" panose="020F0502020204030204" pitchFamily="34" charset="0"/>
                <a:cs typeface="Mangal" panose="02040503050203030202" pitchFamily="18" charset="0"/>
              </a:rPr>
              <a:t>Discover the world like never before with Epic Journeys, your ultimate guide to unforgettable travel experiences. Whether you’re seeking breathtaking landscapes, vibrant cultures, or thrilling adventures, our curated content and expert insights will inspire your wanderlust. Join us as we explore hidden gems, iconic landmarks, and the stories that make each destination unique. Let your journey begin here, where every trip is an epic tale waiting to be told.</a:t>
            </a:r>
            <a:endParaRPr lang="en-US" sz="2400" kern="100">
              <a:effectLst/>
              <a:latin typeface="Calibri" panose="020F0502020204030204" pitchFamily="34" charset="0"/>
              <a:ea typeface="Calibri" panose="020F0502020204030204" pitchFamily="34" charset="0"/>
              <a:cs typeface="Mangal" panose="02040503050203030202" pitchFamily="18" charset="0"/>
            </a:endParaRPr>
          </a:p>
        </p:txBody>
      </p:sp>
      <p:pic>
        <p:nvPicPr>
          <p:cNvPr id="5" name="Picture 4">
            <a:extLst>
              <a:ext uri="{FF2B5EF4-FFF2-40B4-BE49-F238E27FC236}">
                <a16:creationId xmlns:a16="http://schemas.microsoft.com/office/drawing/2014/main" id="{0BC352EC-3E12-2AC7-CD1A-98A05541E63A}"/>
              </a:ext>
            </a:extLst>
          </p:cNvPr>
          <p:cNvPicPr>
            <a:picLocks noChangeAspect="1"/>
          </p:cNvPicPr>
          <p:nvPr/>
        </p:nvPicPr>
        <p:blipFill>
          <a:blip r:embed="rId2" cstate="print">
            <a:extLst>
              <a:ext uri="{28A0092B-C50C-407E-A947-70E740481C1C}">
                <a14:useLocalDpi xmlns:a14="http://schemas.microsoft.com/office/drawing/2010/main" val="0"/>
              </a:ext>
            </a:extLst>
          </a:blip>
          <a:srcRect l="625" t="49647" r="-625" b="172"/>
          <a:stretch/>
        </p:blipFill>
        <p:spPr>
          <a:xfrm>
            <a:off x="0" y="4192538"/>
            <a:ext cx="12191998" cy="2635250"/>
          </a:xfrm>
          <a:prstGeom prst="rect">
            <a:avLst/>
          </a:prstGeom>
        </p:spPr>
      </p:pic>
    </p:spTree>
    <p:extLst>
      <p:ext uri="{BB962C8B-B14F-4D97-AF65-F5344CB8AC3E}">
        <p14:creationId xmlns:p14="http://schemas.microsoft.com/office/powerpoint/2010/main" val="2540503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3F49ED-9CE4-F5F4-9378-EA6FF064DF4E}"/>
              </a:ext>
            </a:extLst>
          </p:cNvPr>
          <p:cNvSpPr txBox="1"/>
          <p:nvPr/>
        </p:nvSpPr>
        <p:spPr>
          <a:xfrm>
            <a:off x="128587" y="2197843"/>
            <a:ext cx="11934826" cy="4367734"/>
          </a:xfrm>
          <a:prstGeom prst="rect">
            <a:avLst/>
          </a:prstGeom>
          <a:noFill/>
        </p:spPr>
        <p:txBody>
          <a:bodyPr wrap="square">
            <a:spAutoFit/>
          </a:bodyPr>
          <a:lstStyle/>
          <a:p>
            <a:pPr marL="0" marR="0">
              <a:lnSpc>
                <a:spcPct val="107000"/>
              </a:lnSpc>
              <a:spcBef>
                <a:spcPts val="800"/>
              </a:spcBef>
              <a:spcAft>
                <a:spcPts val="400"/>
              </a:spcAft>
            </a:pPr>
            <a:r>
              <a:rPr lang="en-US" sz="2800" b="1" kern="100" dirty="0">
                <a:solidFill>
                  <a:srgbClr val="2F5496"/>
                </a:solidFill>
                <a:effectLst/>
                <a:latin typeface="Calibri" panose="020F0502020204030204" pitchFamily="34" charset="0"/>
                <a:ea typeface="Times New Roman" panose="02020603050405020304" pitchFamily="18" charset="0"/>
                <a:cs typeface="Mangal" panose="02040503050203030202" pitchFamily="18" charset="0"/>
              </a:rPr>
              <a:t>What We Offer:</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100" dirty="0">
                <a:effectLst/>
                <a:latin typeface="Calibri" panose="020F0502020204030204" pitchFamily="34" charset="0"/>
                <a:ea typeface="Times New Roman" panose="02020603050405020304" pitchFamily="18" charset="0"/>
                <a:cs typeface="Mangal" panose="02040503050203030202" pitchFamily="18" charset="0"/>
              </a:rPr>
              <a:t>Curated Travel Guides:</a:t>
            </a:r>
            <a:r>
              <a:rPr lang="en-US" sz="2000" kern="100" dirty="0">
                <a:effectLst/>
                <a:latin typeface="Calibri" panose="020F0502020204030204" pitchFamily="34" charset="0"/>
                <a:ea typeface="Times New Roman" panose="02020603050405020304" pitchFamily="18" charset="0"/>
                <a:cs typeface="Mangal" panose="02040503050203030202" pitchFamily="18" charset="0"/>
              </a:rPr>
              <a:t> Explore detailed itineraries and local insights for top destinations around the globe.</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100" dirty="0">
                <a:effectLst/>
                <a:latin typeface="Calibri" panose="020F0502020204030204" pitchFamily="34" charset="0"/>
                <a:ea typeface="Times New Roman" panose="02020603050405020304" pitchFamily="18" charset="0"/>
                <a:cs typeface="Mangal" panose="02040503050203030202" pitchFamily="18" charset="0"/>
              </a:rPr>
              <a:t>Personalized Trip Planning:</a:t>
            </a:r>
            <a:r>
              <a:rPr lang="en-US" sz="2000" kern="100" dirty="0">
                <a:effectLst/>
                <a:latin typeface="Calibri" panose="020F0502020204030204" pitchFamily="34" charset="0"/>
                <a:ea typeface="Times New Roman" panose="02020603050405020304" pitchFamily="18" charset="0"/>
                <a:cs typeface="Mangal" panose="02040503050203030202" pitchFamily="18" charset="0"/>
              </a:rPr>
              <a:t> Get tailored travel plans that suit your preferences and budget, ensuring every journey is unique.</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100" dirty="0">
                <a:effectLst/>
                <a:latin typeface="Calibri" panose="020F0502020204030204" pitchFamily="34" charset="0"/>
                <a:ea typeface="Times New Roman" panose="02020603050405020304" pitchFamily="18" charset="0"/>
                <a:cs typeface="Mangal" panose="02040503050203030202" pitchFamily="18" charset="0"/>
              </a:rPr>
              <a:t>Inspiration &amp; Tips:</a:t>
            </a:r>
            <a:r>
              <a:rPr lang="en-US" sz="2000" kern="100" dirty="0">
                <a:effectLst/>
                <a:latin typeface="Calibri" panose="020F0502020204030204" pitchFamily="34" charset="0"/>
                <a:ea typeface="Times New Roman" panose="02020603050405020304" pitchFamily="18" charset="0"/>
                <a:cs typeface="Mangal" panose="02040503050203030202" pitchFamily="18" charset="0"/>
              </a:rPr>
              <a:t> Access expert advice, travel tips, and inspirational stories to ignite your wanderlust.</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100" dirty="0">
                <a:effectLst/>
                <a:latin typeface="Calibri" panose="020F0502020204030204" pitchFamily="34" charset="0"/>
                <a:ea typeface="Times New Roman" panose="02020603050405020304" pitchFamily="18" charset="0"/>
                <a:cs typeface="Mangal" panose="02040503050203030202" pitchFamily="18" charset="0"/>
              </a:rPr>
              <a:t>Exclusive Deals:</a:t>
            </a:r>
            <a:r>
              <a:rPr lang="en-US" sz="2000" kern="100" dirty="0">
                <a:effectLst/>
                <a:latin typeface="Calibri" panose="020F0502020204030204" pitchFamily="34" charset="0"/>
                <a:ea typeface="Times New Roman" panose="02020603050405020304" pitchFamily="18" charset="0"/>
                <a:cs typeface="Mangal" panose="02040503050203030202" pitchFamily="18" charset="0"/>
              </a:rPr>
              <a:t> Enjoy special offers and discounts on accommodations, tours, and activities to maximize your travel budget.</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b="1" kern="100" dirty="0">
                <a:effectLst/>
                <a:latin typeface="Calibri" panose="020F0502020204030204" pitchFamily="34" charset="0"/>
                <a:ea typeface="Times New Roman" panose="02020603050405020304" pitchFamily="18" charset="0"/>
                <a:cs typeface="Mangal" panose="02040503050203030202" pitchFamily="18" charset="0"/>
              </a:rPr>
              <a:t>Community &amp; Resources:</a:t>
            </a:r>
            <a:r>
              <a:rPr lang="en-US" sz="2000" kern="100" dirty="0">
                <a:effectLst/>
                <a:latin typeface="Calibri" panose="020F0502020204030204" pitchFamily="34" charset="0"/>
                <a:ea typeface="Times New Roman" panose="02020603050405020304" pitchFamily="18" charset="0"/>
                <a:cs typeface="Mangal" panose="02040503050203030202" pitchFamily="18" charset="0"/>
              </a:rPr>
              <a:t> Join a vibrant community of travelers, share experiences, and find helpful resources to enhance your adventures.</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0" marR="0"/>
            <a:r>
              <a:rPr lang="en-GB" sz="2000" dirty="0">
                <a:effectLst/>
                <a:latin typeface="Times New Roman" panose="02020603050405020304" pitchFamily="18" charset="0"/>
                <a:ea typeface="Times New Roman" panose="02020603050405020304" pitchFamily="18" charset="0"/>
              </a:rPr>
              <a:t>At Epic Journeys, we believe every trip should be extraordinary. Start your adventure today and explore the world with us!</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28907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083F7-B544-5FB0-39AC-06DF3DADC115}"/>
              </a:ext>
            </a:extLst>
          </p:cNvPr>
          <p:cNvSpPr>
            <a:spLocks noGrp="1"/>
          </p:cNvSpPr>
          <p:nvPr>
            <p:ph type="title"/>
          </p:nvPr>
        </p:nvSpPr>
        <p:spPr>
          <a:xfrm>
            <a:off x="2362200" y="554039"/>
            <a:ext cx="10972800" cy="1143000"/>
          </a:xfrm>
        </p:spPr>
        <p:txBody>
          <a:bodyPr>
            <a:normAutofit/>
          </a:bodyPr>
          <a:lstStyle/>
          <a:p>
            <a:r>
              <a:rPr lang="en-US" sz="3600" b="1" kern="100" dirty="0">
                <a:effectLst/>
                <a:latin typeface="Algerian" panose="04020705040A02060702" pitchFamily="82" charset="0"/>
                <a:ea typeface="Calibri" panose="020F0502020204030204" pitchFamily="34" charset="0"/>
                <a:cs typeface="Mangal" panose="02040503050203030202" pitchFamily="18" charset="0"/>
              </a:rPr>
              <a:t>Objectives :</a:t>
            </a:r>
            <a:br>
              <a:rPr lang="en-US" sz="3200" kern="100" dirty="0">
                <a:effectLst/>
                <a:latin typeface="Algerian" panose="04020705040A02060702" pitchFamily="82" charset="0"/>
                <a:ea typeface="Calibri" panose="020F0502020204030204" pitchFamily="34" charset="0"/>
                <a:cs typeface="Mangal" panose="02040503050203030202" pitchFamily="18" charset="0"/>
              </a:rPr>
            </a:br>
            <a:endParaRPr lang="en-US" sz="3200" dirty="0">
              <a:latin typeface="Algerian" panose="04020705040A02060702" pitchFamily="82" charset="0"/>
            </a:endParaRPr>
          </a:p>
        </p:txBody>
      </p:sp>
      <p:sp>
        <p:nvSpPr>
          <p:cNvPr id="4" name="TextBox 3">
            <a:extLst>
              <a:ext uri="{FF2B5EF4-FFF2-40B4-BE49-F238E27FC236}">
                <a16:creationId xmlns:a16="http://schemas.microsoft.com/office/drawing/2014/main" id="{DD65A2EE-8990-DEE4-CB81-FBD6A9F66127}"/>
              </a:ext>
            </a:extLst>
          </p:cNvPr>
          <p:cNvSpPr txBox="1"/>
          <p:nvPr/>
        </p:nvSpPr>
        <p:spPr>
          <a:xfrm>
            <a:off x="177005" y="2159621"/>
            <a:ext cx="11837989" cy="4144340"/>
          </a:xfrm>
          <a:prstGeom prst="rect">
            <a:avLst/>
          </a:prstGeom>
          <a:noFill/>
        </p:spPr>
        <p:txBody>
          <a:bodyPr wrap="square">
            <a:spAutoFit/>
          </a:bodyPr>
          <a:lstStyle/>
          <a:p>
            <a:pPr marL="0" marR="0">
              <a:lnSpc>
                <a:spcPct val="107000"/>
              </a:lnSpc>
              <a:spcBef>
                <a:spcPts val="0"/>
              </a:spcBef>
              <a:spcAft>
                <a:spcPts val="800"/>
              </a:spcAft>
            </a:pPr>
            <a:r>
              <a:rPr lang="en-US" sz="2400" b="1" kern="100" dirty="0">
                <a:effectLst/>
                <a:latin typeface="Calibri" panose="020F0502020204030204" pitchFamily="34" charset="0"/>
                <a:ea typeface="Calibri" panose="020F0502020204030204" pitchFamily="34" charset="0"/>
                <a:cs typeface="Mangal" panose="02040503050203030202" pitchFamily="18" charset="0"/>
              </a:rPr>
              <a:t>1. User-Friendly Travel Planning</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b="1" kern="100" dirty="0">
                <a:effectLst/>
                <a:latin typeface="Calibri" panose="020F0502020204030204" pitchFamily="34" charset="0"/>
                <a:ea typeface="Calibri" panose="020F0502020204030204" pitchFamily="34" charset="0"/>
                <a:cs typeface="Mangal" panose="02040503050203030202" pitchFamily="18" charset="0"/>
              </a:rPr>
              <a:t>Provide an easy-to-navigate platform that allows users to book travel services such as flights, hotels, and tour packages with minimal effort.</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2400" b="1" kern="100" dirty="0">
                <a:effectLst/>
                <a:latin typeface="Calibri" panose="020F0502020204030204" pitchFamily="34" charset="0"/>
                <a:ea typeface="Calibri" panose="020F0502020204030204" pitchFamily="34" charset="0"/>
                <a:cs typeface="Mangal" panose="02040503050203030202" pitchFamily="18" charset="0"/>
              </a:rPr>
              <a:t>2. Comprehensive Travel Information</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b="1" kern="100" dirty="0">
                <a:effectLst/>
                <a:latin typeface="Calibri" panose="020F0502020204030204" pitchFamily="34" charset="0"/>
                <a:ea typeface="Calibri" panose="020F0502020204030204" pitchFamily="34" charset="0"/>
                <a:cs typeface="Mangal" panose="02040503050203030202" pitchFamily="18" charset="0"/>
              </a:rPr>
              <a:t>Offer detailed information on various destinations, including must-visit places, travel tips, and local attractions to help users make informed decisions.</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2400" b="1" kern="100" dirty="0">
                <a:latin typeface="Calibri" panose="020F0502020204030204" pitchFamily="34" charset="0"/>
                <a:ea typeface="Calibri" panose="020F0502020204030204" pitchFamily="34" charset="0"/>
                <a:cs typeface="Mangal" panose="02040503050203030202" pitchFamily="18" charset="0"/>
              </a:rPr>
              <a:t>3</a:t>
            </a:r>
            <a:r>
              <a:rPr lang="en-US" sz="2400" b="1" kern="100" dirty="0">
                <a:effectLst/>
                <a:latin typeface="Calibri" panose="020F0502020204030204" pitchFamily="34" charset="0"/>
                <a:ea typeface="Calibri" panose="020F0502020204030204" pitchFamily="34" charset="0"/>
                <a:cs typeface="Mangal" panose="02040503050203030202" pitchFamily="18" charset="0"/>
              </a:rPr>
              <a:t>. Seamless Booking Process</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b="1" kern="100" dirty="0">
                <a:effectLst/>
                <a:latin typeface="Calibri" panose="020F0502020204030204" pitchFamily="34" charset="0"/>
                <a:ea typeface="Calibri" panose="020F0502020204030204" pitchFamily="34" charset="0"/>
                <a:cs typeface="Mangal" panose="02040503050203030202" pitchFamily="18" charset="0"/>
              </a:rPr>
              <a:t>Streamline the booking process for flights, hotels, and tours, ensuring a smooth, secure, and fast experience from start to finish.</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441678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D2E952-201E-0F04-83F8-0205B15652D6}"/>
              </a:ext>
            </a:extLst>
          </p:cNvPr>
          <p:cNvSpPr txBox="1"/>
          <p:nvPr/>
        </p:nvSpPr>
        <p:spPr>
          <a:xfrm>
            <a:off x="488950" y="2159718"/>
            <a:ext cx="11563350" cy="4144340"/>
          </a:xfrm>
          <a:prstGeom prst="rect">
            <a:avLst/>
          </a:prstGeom>
          <a:noFill/>
        </p:spPr>
        <p:txBody>
          <a:bodyPr wrap="square">
            <a:spAutoFit/>
          </a:bodyPr>
          <a:lstStyle/>
          <a:p>
            <a:pPr marL="0" marR="0">
              <a:lnSpc>
                <a:spcPct val="107000"/>
              </a:lnSpc>
              <a:spcBef>
                <a:spcPts val="0"/>
              </a:spcBef>
              <a:spcAft>
                <a:spcPts val="800"/>
              </a:spcAft>
            </a:pPr>
            <a:r>
              <a:rPr lang="en-US" sz="2400" b="1" kern="100" dirty="0">
                <a:latin typeface="Calibri" panose="020F0502020204030204" pitchFamily="34" charset="0"/>
                <a:ea typeface="Calibri" panose="020F0502020204030204" pitchFamily="34" charset="0"/>
                <a:cs typeface="Mangal" panose="02040503050203030202" pitchFamily="18" charset="0"/>
              </a:rPr>
              <a:t>4</a:t>
            </a:r>
            <a:r>
              <a:rPr lang="en-US" sz="2400" b="1" kern="100" dirty="0">
                <a:effectLst/>
                <a:latin typeface="Calibri" panose="020F0502020204030204" pitchFamily="34" charset="0"/>
                <a:ea typeface="Calibri" panose="020F0502020204030204" pitchFamily="34" charset="0"/>
                <a:cs typeface="Mangal" panose="02040503050203030202" pitchFamily="18" charset="0"/>
              </a:rPr>
              <a:t>. Customer Reviews and Ratings</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b="1" kern="100" dirty="0">
                <a:effectLst/>
                <a:latin typeface="Calibri" panose="020F0502020204030204" pitchFamily="34" charset="0"/>
                <a:ea typeface="Calibri" panose="020F0502020204030204" pitchFamily="34" charset="0"/>
                <a:cs typeface="Mangal" panose="02040503050203030202" pitchFamily="18" charset="0"/>
              </a:rPr>
              <a:t>Allow users to access and provide reviews and ratings for destinations, accommodations, and tour services to enhance trust and transparency.</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2400" b="1" kern="100" dirty="0">
                <a:latin typeface="Calibri" panose="020F0502020204030204" pitchFamily="34" charset="0"/>
                <a:ea typeface="Calibri" panose="020F0502020204030204" pitchFamily="34" charset="0"/>
                <a:cs typeface="Mangal" panose="02040503050203030202" pitchFamily="18" charset="0"/>
              </a:rPr>
              <a:t>5</a:t>
            </a:r>
            <a:r>
              <a:rPr lang="en-US" sz="2400" b="1" kern="100" dirty="0">
                <a:effectLst/>
                <a:latin typeface="Calibri" panose="020F0502020204030204" pitchFamily="34" charset="0"/>
                <a:ea typeface="Calibri" panose="020F0502020204030204" pitchFamily="34" charset="0"/>
                <a:cs typeface="Mangal" panose="02040503050203030202" pitchFamily="18" charset="0"/>
              </a:rPr>
              <a:t>. Secure Payment Options</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b="1" kern="100" dirty="0">
                <a:effectLst/>
                <a:latin typeface="Calibri" panose="020F0502020204030204" pitchFamily="34" charset="0"/>
                <a:ea typeface="Calibri" panose="020F0502020204030204" pitchFamily="34" charset="0"/>
                <a:cs typeface="Mangal" panose="02040503050203030202" pitchFamily="18" charset="0"/>
              </a:rPr>
              <a:t>Offer multiple secure payment methods, including credit/debit cards and digital wallets, to provide users with flexibility and confidence during transactions.</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2400" b="1" kern="100" dirty="0">
                <a:latin typeface="Calibri" panose="020F0502020204030204" pitchFamily="34" charset="0"/>
                <a:ea typeface="Calibri" panose="020F0502020204030204" pitchFamily="34" charset="0"/>
                <a:cs typeface="Mangal" panose="02040503050203030202" pitchFamily="18" charset="0"/>
              </a:rPr>
              <a:t>6</a:t>
            </a:r>
            <a:r>
              <a:rPr lang="en-US" sz="2400" b="1" kern="100" dirty="0">
                <a:effectLst/>
                <a:latin typeface="Calibri" panose="020F0502020204030204" pitchFamily="34" charset="0"/>
                <a:ea typeface="Calibri" panose="020F0502020204030204" pitchFamily="34" charset="0"/>
                <a:cs typeface="Mangal" panose="02040503050203030202" pitchFamily="18" charset="0"/>
              </a:rPr>
              <a:t>. Customer Support and Assistance</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b="1" kern="100" dirty="0">
                <a:effectLst/>
                <a:latin typeface="Calibri" panose="020F0502020204030204" pitchFamily="34" charset="0"/>
                <a:ea typeface="Calibri" panose="020F0502020204030204" pitchFamily="34" charset="0"/>
                <a:cs typeface="Mangal" panose="02040503050203030202" pitchFamily="18" charset="0"/>
              </a:rPr>
              <a:t>Offer 24/7 customer support through email section to help users resolve issues and answer their queries efficiently</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678841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2386D5-A26D-36A8-9C25-7ED037A03644}"/>
              </a:ext>
            </a:extLst>
          </p:cNvPr>
          <p:cNvSpPr txBox="1"/>
          <p:nvPr/>
        </p:nvSpPr>
        <p:spPr>
          <a:xfrm>
            <a:off x="4559300" y="657110"/>
            <a:ext cx="11709400" cy="531171"/>
          </a:xfrm>
          <a:prstGeom prst="rect">
            <a:avLst/>
          </a:prstGeom>
          <a:noFill/>
        </p:spPr>
        <p:txBody>
          <a:bodyPr wrap="square">
            <a:spAutoFit/>
          </a:bodyPr>
          <a:lstStyle/>
          <a:p>
            <a:pPr marL="0" marR="0">
              <a:lnSpc>
                <a:spcPct val="107000"/>
              </a:lnSpc>
              <a:spcBef>
                <a:spcPts val="0"/>
              </a:spcBef>
              <a:spcAft>
                <a:spcPts val="800"/>
              </a:spcAft>
            </a:pPr>
            <a:r>
              <a:rPr lang="en-US" sz="2800" b="1" kern="100" dirty="0">
                <a:effectLst/>
                <a:latin typeface="Algerian" panose="04020705040A02060702" pitchFamily="82" charset="0"/>
                <a:ea typeface="Calibri" panose="020F0502020204030204" pitchFamily="34" charset="0"/>
                <a:cs typeface="Mangal" panose="02040503050203030202" pitchFamily="18" charset="0"/>
              </a:rPr>
              <a:t>Project Methodology Requirements</a:t>
            </a:r>
            <a:endParaRPr lang="en-US" sz="28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5" name="TextBox 4">
            <a:extLst>
              <a:ext uri="{FF2B5EF4-FFF2-40B4-BE49-F238E27FC236}">
                <a16:creationId xmlns:a16="http://schemas.microsoft.com/office/drawing/2014/main" id="{F7D3FC15-6F30-7A05-5624-4C77B7B38B9B}"/>
              </a:ext>
            </a:extLst>
          </p:cNvPr>
          <p:cNvSpPr txBox="1"/>
          <p:nvPr/>
        </p:nvSpPr>
        <p:spPr>
          <a:xfrm>
            <a:off x="249237" y="1796203"/>
            <a:ext cx="8620126" cy="532903"/>
          </a:xfrm>
          <a:prstGeom prst="rect">
            <a:avLst/>
          </a:prstGeom>
          <a:noFill/>
        </p:spPr>
        <p:txBody>
          <a:bodyPr wrap="square">
            <a:spAutoFit/>
          </a:bodyPr>
          <a:lstStyle/>
          <a:p>
            <a:pPr marL="342900" marR="0" lvl="0" indent="-342900">
              <a:lnSpc>
                <a:spcPct val="107000"/>
              </a:lnSpc>
              <a:spcBef>
                <a:spcPts val="0"/>
              </a:spcBef>
              <a:spcAft>
                <a:spcPts val="800"/>
              </a:spcAft>
              <a:buFont typeface="Symbol" panose="05050102010706020507" pitchFamily="18" charset="2"/>
              <a:buChar char=""/>
            </a:pPr>
            <a:r>
              <a:rPr lang="en-US" sz="2800" b="1" kern="100" dirty="0">
                <a:solidFill>
                  <a:schemeClr val="accent5">
                    <a:lumMod val="75000"/>
                  </a:schemeClr>
                </a:solidFill>
                <a:effectLst/>
                <a:latin typeface="Calibri" panose="020F0502020204030204" pitchFamily="34" charset="0"/>
                <a:ea typeface="Calibri" panose="020F0502020204030204" pitchFamily="34" charset="0"/>
                <a:cs typeface="Mangal" panose="02040503050203030202" pitchFamily="18" charset="0"/>
              </a:rPr>
              <a:t>4.1 Questionnaire Structure / Survey Questions</a:t>
            </a:r>
            <a:endParaRPr lang="en-US" sz="2800" kern="100" dirty="0">
              <a:solidFill>
                <a:schemeClr val="accent5">
                  <a:lumMod val="75000"/>
                </a:schemeClr>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46489DE7-C5A5-A86B-CBBD-A73771F48771}"/>
              </a:ext>
            </a:extLst>
          </p:cNvPr>
          <p:cNvSpPr txBox="1"/>
          <p:nvPr/>
        </p:nvSpPr>
        <p:spPr>
          <a:xfrm>
            <a:off x="249237" y="2237703"/>
            <a:ext cx="12290426" cy="4623573"/>
          </a:xfrm>
          <a:prstGeom prst="rect">
            <a:avLst/>
          </a:prstGeom>
          <a:noFill/>
        </p:spPr>
        <p:txBody>
          <a:bodyPr wrap="square">
            <a:spAutoFit/>
          </a:bodyPr>
          <a:lstStyle/>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Mangal" panose="02040503050203030202" pitchFamily="18" charset="0"/>
              </a:rPr>
              <a:t>1. What would be the most important feature you want on the </a:t>
            </a:r>
            <a:r>
              <a:rPr lang="en-US" sz="2000" b="1" kern="100" dirty="0" err="1">
                <a:effectLst/>
                <a:latin typeface="Calibri" panose="020F0502020204030204" pitchFamily="34" charset="0"/>
                <a:ea typeface="Calibri" panose="020F0502020204030204" pitchFamily="34" charset="0"/>
                <a:cs typeface="Mangal" panose="02040503050203030202" pitchFamily="18" charset="0"/>
              </a:rPr>
              <a:t>EpicJourney</a:t>
            </a:r>
            <a:r>
              <a:rPr lang="en-US" sz="2000" b="1" kern="100" dirty="0">
                <a:effectLst/>
                <a:latin typeface="Calibri" panose="020F0502020204030204" pitchFamily="34" charset="0"/>
                <a:ea typeface="Calibri" panose="020F0502020204030204" pitchFamily="34" charset="0"/>
                <a:cs typeface="Mangal" panose="02040503050203030202" pitchFamily="18" charset="0"/>
              </a:rPr>
              <a:t> website?</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Mangal" panose="02040503050203030202" pitchFamily="18" charset="0"/>
              </a:rPr>
              <a:t>Answer:</a:t>
            </a:r>
            <a:r>
              <a:rPr lang="en-US" sz="2000" kern="100" dirty="0">
                <a:effectLst/>
                <a:latin typeface="Calibri" panose="020F0502020204030204" pitchFamily="34" charset="0"/>
                <a:ea typeface="Calibri" panose="020F0502020204030204" pitchFamily="34" charset="0"/>
                <a:cs typeface="Mangal" panose="02040503050203030202" pitchFamily="18" charset="0"/>
              </a:rPr>
              <a:t> Easy booking options for travel and simple to access would be my top priority.</a:t>
            </a:r>
          </a:p>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Mangal" panose="02040503050203030202" pitchFamily="18" charset="0"/>
              </a:rPr>
              <a:t>2. How do you prefer the website’s homepage to be designed?</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Mangal" panose="02040503050203030202" pitchFamily="18" charset="0"/>
              </a:rPr>
              <a:t>Answer:</a:t>
            </a:r>
            <a:r>
              <a:rPr lang="en-US" sz="2000" kern="100" dirty="0">
                <a:effectLst/>
                <a:latin typeface="Calibri" panose="020F0502020204030204" pitchFamily="34" charset="0"/>
                <a:ea typeface="Calibri" panose="020F0502020204030204" pitchFamily="34" charset="0"/>
                <a:cs typeface="Mangal" panose="02040503050203030202" pitchFamily="18" charset="0"/>
              </a:rPr>
              <a:t> I would like a clean and minimalist design with prominent booking sections.</a:t>
            </a:r>
          </a:p>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Mangal" panose="02040503050203030202" pitchFamily="18" charset="0"/>
              </a:rPr>
              <a:t>3. How important is mobile responsiveness for you?</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Mangal" panose="02040503050203030202" pitchFamily="18" charset="0"/>
              </a:rPr>
              <a:t>Answer:</a:t>
            </a:r>
            <a:r>
              <a:rPr lang="en-US" sz="2000" kern="100" dirty="0">
                <a:effectLst/>
                <a:latin typeface="Calibri" panose="020F0502020204030204" pitchFamily="34" charset="0"/>
                <a:ea typeface="Calibri" panose="020F0502020204030204" pitchFamily="34" charset="0"/>
                <a:cs typeface="Mangal" panose="02040503050203030202" pitchFamily="18" charset="0"/>
              </a:rPr>
              <a:t> It’s very important! I often plan trips on my phone, so the site needs to work well on mobile.</a:t>
            </a:r>
          </a:p>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Mangal" panose="02040503050203030202" pitchFamily="18" charset="0"/>
              </a:rPr>
              <a:t>4. What kind of service do you need for planning your journeys?</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Mangal" panose="02040503050203030202" pitchFamily="18" charset="0"/>
              </a:rPr>
              <a:t>Answer:</a:t>
            </a:r>
            <a:r>
              <a:rPr lang="en-US" sz="2000" kern="100" dirty="0">
                <a:effectLst/>
                <a:latin typeface="Calibri" panose="020F0502020204030204" pitchFamily="34" charset="0"/>
                <a:ea typeface="Calibri" panose="020F0502020204030204" pitchFamily="34" charset="0"/>
                <a:cs typeface="Mangal" panose="02040503050203030202" pitchFamily="18" charset="0"/>
              </a:rPr>
              <a:t> I need best destination, budget range, types of travel (adventure, leisure), and reviews.</a:t>
            </a:r>
          </a:p>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Mangal" panose="02040503050203030202" pitchFamily="18" charset="0"/>
              </a:rPr>
              <a:t>5. How would you like the booking process to be handled on the site?</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Mangal" panose="02040503050203030202" pitchFamily="18" charset="0"/>
              </a:rPr>
              <a:t>Answer:</a:t>
            </a:r>
            <a:r>
              <a:rPr lang="en-US" sz="2000" kern="100" dirty="0">
                <a:effectLst/>
                <a:latin typeface="Calibri" panose="020F0502020204030204" pitchFamily="34" charset="0"/>
                <a:ea typeface="Calibri" panose="020F0502020204030204" pitchFamily="34" charset="0"/>
                <a:cs typeface="Mangal" panose="02040503050203030202" pitchFamily="18" charset="0"/>
              </a:rPr>
              <a:t> I prefer a streamlined, one-click booking process that shows all necessary information like price, and services provided by company before finalizing.</a:t>
            </a:r>
          </a:p>
        </p:txBody>
      </p:sp>
    </p:spTree>
    <p:extLst>
      <p:ext uri="{BB962C8B-B14F-4D97-AF65-F5344CB8AC3E}">
        <p14:creationId xmlns:p14="http://schemas.microsoft.com/office/powerpoint/2010/main" val="2284526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35C3B8-A8E2-60B8-CEC3-3F39C69772AF}"/>
              </a:ext>
            </a:extLst>
          </p:cNvPr>
          <p:cNvSpPr txBox="1"/>
          <p:nvPr/>
        </p:nvSpPr>
        <p:spPr>
          <a:xfrm>
            <a:off x="203200" y="1905106"/>
            <a:ext cx="12357100" cy="4952894"/>
          </a:xfrm>
          <a:prstGeom prst="rect">
            <a:avLst/>
          </a:prstGeom>
          <a:noFill/>
        </p:spPr>
        <p:txBody>
          <a:bodyPr wrap="square">
            <a:spAutoFit/>
          </a:bodyPr>
          <a:lstStyle/>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Mangal" panose="02040503050203030202" pitchFamily="18" charset="0"/>
              </a:rPr>
              <a:t>6. How important is it for the website to provide customer reviews?</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Mangal" panose="02040503050203030202" pitchFamily="18" charset="0"/>
              </a:rPr>
              <a:t>Answer:</a:t>
            </a:r>
            <a:r>
              <a:rPr lang="en-US" sz="2000" kern="100" dirty="0">
                <a:effectLst/>
                <a:latin typeface="Calibri" panose="020F0502020204030204" pitchFamily="34" charset="0"/>
                <a:ea typeface="Calibri" panose="020F0502020204030204" pitchFamily="34" charset="0"/>
                <a:cs typeface="Mangal" panose="02040503050203030202" pitchFamily="18" charset="0"/>
              </a:rPr>
              <a:t> Extremely important. I always read reviews before booking, so I’d like them to be easily accessible and trustworthy.</a:t>
            </a:r>
          </a:p>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Mangal" panose="02040503050203030202" pitchFamily="18" charset="0"/>
              </a:rPr>
              <a:t>7. Would you like the ability to save multiple itineraries?</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Mangal" panose="02040503050203030202" pitchFamily="18" charset="0"/>
              </a:rPr>
              <a:t>Answer:</a:t>
            </a:r>
            <a:r>
              <a:rPr lang="en-US" sz="2000" kern="100" dirty="0">
                <a:effectLst/>
                <a:latin typeface="Calibri" panose="020F0502020204030204" pitchFamily="34" charset="0"/>
                <a:ea typeface="Calibri" panose="020F0502020204030204" pitchFamily="34" charset="0"/>
                <a:cs typeface="Mangal" panose="02040503050203030202" pitchFamily="18" charset="0"/>
              </a:rPr>
              <a:t> Yes, it would be useful to book trip before making a decision.</a:t>
            </a:r>
          </a:p>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Mangal" panose="02040503050203030202" pitchFamily="18" charset="0"/>
              </a:rPr>
              <a:t>8. How would you prefer the payment options on the website to be handled?</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Mangal" panose="02040503050203030202" pitchFamily="18" charset="0"/>
              </a:rPr>
              <a:t>Answer:</a:t>
            </a:r>
            <a:r>
              <a:rPr lang="en-US" sz="2000" kern="100" dirty="0">
                <a:effectLst/>
                <a:latin typeface="Calibri" panose="020F0502020204030204" pitchFamily="34" charset="0"/>
                <a:ea typeface="Calibri" panose="020F0502020204030204" pitchFamily="34" charset="0"/>
                <a:cs typeface="Mangal" panose="02040503050203030202" pitchFamily="18" charset="0"/>
              </a:rPr>
              <a:t> I’d like payment options, including credit cards, digital wallets </a:t>
            </a:r>
          </a:p>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Mangal" panose="02040503050203030202" pitchFamily="18" charset="0"/>
              </a:rPr>
              <a:t>9. Do you think integrating social media logins (like Facebook, Google) would enhance your user experience?</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Mangal" panose="02040503050203030202" pitchFamily="18" charset="0"/>
              </a:rPr>
              <a:t>Answer:</a:t>
            </a:r>
            <a:r>
              <a:rPr lang="en-US" sz="2000" kern="100" dirty="0">
                <a:effectLst/>
                <a:latin typeface="Calibri" panose="020F0502020204030204" pitchFamily="34" charset="0"/>
                <a:ea typeface="Calibri" panose="020F0502020204030204" pitchFamily="34" charset="0"/>
                <a:cs typeface="Mangal" panose="02040503050203030202" pitchFamily="18" charset="0"/>
              </a:rPr>
              <a:t> Yes, I’d appreciate it. It makes signing in faster and easier, plus it allows me to share my trips with friends directly.</a:t>
            </a:r>
          </a:p>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Mangal" panose="02040503050203030202" pitchFamily="18" charset="0"/>
              </a:rPr>
              <a:t>10. Do you think a services section on trip and destination would be useful?</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Mangal" panose="02040503050203030202" pitchFamily="18" charset="0"/>
              </a:rPr>
              <a:t>Answer:</a:t>
            </a:r>
            <a:r>
              <a:rPr lang="en-US" sz="2000" kern="100" dirty="0">
                <a:effectLst/>
                <a:latin typeface="Calibri" panose="020F0502020204030204" pitchFamily="34" charset="0"/>
                <a:ea typeface="Calibri" panose="020F0502020204030204" pitchFamily="34" charset="0"/>
                <a:cs typeface="Mangal" panose="02040503050203030202" pitchFamily="18" charset="0"/>
              </a:rPr>
              <a:t> yes, it is very important to know our customer that what kind of services we provide due to their journey.</a:t>
            </a:r>
          </a:p>
        </p:txBody>
      </p:sp>
    </p:spTree>
    <p:extLst>
      <p:ext uri="{BB962C8B-B14F-4D97-AF65-F5344CB8AC3E}">
        <p14:creationId xmlns:p14="http://schemas.microsoft.com/office/powerpoint/2010/main" val="386148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E876D5-ACAF-FF85-B968-CD1135DB8368}"/>
              </a:ext>
            </a:extLst>
          </p:cNvPr>
          <p:cNvSpPr txBox="1"/>
          <p:nvPr/>
        </p:nvSpPr>
        <p:spPr>
          <a:xfrm>
            <a:off x="-215900" y="1838900"/>
            <a:ext cx="6096000" cy="532903"/>
          </a:xfrm>
          <a:prstGeom prst="rect">
            <a:avLst/>
          </a:prstGeom>
          <a:noFill/>
        </p:spPr>
        <p:txBody>
          <a:bodyPr wrap="square">
            <a:spAutoFit/>
          </a:bodyPr>
          <a:lstStyle/>
          <a:p>
            <a:pPr marL="800100" lvl="1" indent="-342900">
              <a:lnSpc>
                <a:spcPct val="107000"/>
              </a:lnSpc>
              <a:spcAft>
                <a:spcPts val="800"/>
              </a:spcAft>
              <a:buFont typeface="Symbol" panose="05050102010706020507" pitchFamily="18" charset="2"/>
              <a:buChar char=""/>
            </a:pPr>
            <a:r>
              <a:rPr lang="en-US" sz="2800" b="1" kern="100" dirty="0">
                <a:solidFill>
                  <a:schemeClr val="accent5">
                    <a:lumMod val="75000"/>
                  </a:schemeClr>
                </a:solidFill>
                <a:effectLst/>
                <a:latin typeface="Calibri" panose="020F0502020204030204" pitchFamily="34" charset="0"/>
                <a:ea typeface="Calibri" panose="020F0502020204030204" pitchFamily="34" charset="0"/>
                <a:cs typeface="Mangal" panose="02040503050203030202" pitchFamily="18" charset="0"/>
              </a:rPr>
              <a:t>4.2 Data Collection</a:t>
            </a:r>
            <a:endParaRPr lang="en-US" sz="2800" kern="100" dirty="0">
              <a:solidFill>
                <a:schemeClr val="accent5">
                  <a:lumMod val="75000"/>
                </a:schemeClr>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5" name="TextBox 4">
            <a:extLst>
              <a:ext uri="{FF2B5EF4-FFF2-40B4-BE49-F238E27FC236}">
                <a16:creationId xmlns:a16="http://schemas.microsoft.com/office/drawing/2014/main" id="{CCFE02F2-0BD2-EB2D-8DBD-B41415BA0683}"/>
              </a:ext>
            </a:extLst>
          </p:cNvPr>
          <p:cNvSpPr txBox="1"/>
          <p:nvPr/>
        </p:nvSpPr>
        <p:spPr>
          <a:xfrm>
            <a:off x="0" y="1915100"/>
            <a:ext cx="12285661" cy="4752648"/>
          </a:xfrm>
          <a:prstGeom prst="rect">
            <a:avLst/>
          </a:prstGeom>
          <a:noFill/>
        </p:spPr>
        <p:txBody>
          <a:bodyPr wrap="square">
            <a:spAutoFit/>
          </a:bodyPr>
          <a:lstStyle/>
          <a:p>
            <a:pPr marL="457200" marR="0">
              <a:lnSpc>
                <a:spcPct val="107000"/>
              </a:lnSpc>
              <a:spcBef>
                <a:spcPts val="0"/>
              </a:spcBef>
              <a:spcAft>
                <a:spcPts val="800"/>
              </a:spcAft>
            </a:pPr>
            <a:endParaRPr lang="en-US" kern="100" dirty="0">
              <a:effectLst/>
              <a:latin typeface="Calibri" panose="020F0502020204030204" pitchFamily="34" charset="0"/>
              <a:ea typeface="Calibri" panose="020F0502020204030204" pitchFamily="34" charset="0"/>
              <a:cs typeface="Mangal" panose="02040503050203030202" pitchFamily="18" charset="0"/>
            </a:endParaRPr>
          </a:p>
          <a:p>
            <a:pPr marL="285750" marR="0" lvl="0" indent="-285750">
              <a:lnSpc>
                <a:spcPct val="107000"/>
              </a:lnSpc>
              <a:spcBef>
                <a:spcPts val="0"/>
              </a:spcBef>
              <a:spcAft>
                <a:spcPts val="800"/>
              </a:spcAft>
              <a:buFont typeface="Arial" panose="020B0604020202020204" pitchFamily="34" charset="0"/>
              <a:buChar char="•"/>
            </a:pPr>
            <a:r>
              <a:rPr lang="en-US" b="1" kern="100" dirty="0">
                <a:effectLst/>
                <a:latin typeface="Calibri" panose="020F0502020204030204" pitchFamily="34" charset="0"/>
                <a:ea typeface="Calibri" panose="020F0502020204030204" pitchFamily="34" charset="0"/>
                <a:cs typeface="Mangal" panose="02040503050203030202" pitchFamily="18" charset="0"/>
              </a:rPr>
              <a:t>Ease of Use:</a:t>
            </a:r>
            <a:endParaRPr lang="en-US" kern="100" dirty="0">
              <a:effectLst/>
              <a:latin typeface="Calibri" panose="020F0502020204030204" pitchFamily="34" charset="0"/>
              <a:ea typeface="Calibri" panose="020F0502020204030204" pitchFamily="34" charset="0"/>
              <a:cs typeface="Mangal" panose="02040503050203030202" pitchFamily="18" charset="0"/>
            </a:endParaRPr>
          </a:p>
          <a:p>
            <a:pPr marR="0" lvl="0">
              <a:lnSpc>
                <a:spcPct val="107000"/>
              </a:lnSpc>
              <a:spcBef>
                <a:spcPts val="0"/>
              </a:spcBef>
              <a:spcAft>
                <a:spcPts val="800"/>
              </a:spcAft>
              <a:buSzPts val="1000"/>
              <a:tabLst>
                <a:tab pos="457200" algn="l"/>
              </a:tabLst>
            </a:pPr>
            <a:r>
              <a:rPr lang="en-US" b="1" kern="100" dirty="0">
                <a:effectLst/>
                <a:latin typeface="Calibri" panose="020F0502020204030204" pitchFamily="34" charset="0"/>
                <a:ea typeface="Calibri" panose="020F0502020204030204" pitchFamily="34" charset="0"/>
                <a:cs typeface="Mangal" panose="02040503050203030202" pitchFamily="18" charset="0"/>
              </a:rPr>
              <a:t>"I’m really impressed with how user-friendly the website is. Navigating through different sections, like finding destinations and booking options, was seamless and intuitive."</a:t>
            </a:r>
            <a:endParaRPr lang="en-US" kern="100" dirty="0">
              <a:effectLst/>
              <a:latin typeface="Calibri" panose="020F0502020204030204" pitchFamily="34" charset="0"/>
              <a:ea typeface="Calibri" panose="020F0502020204030204" pitchFamily="34" charset="0"/>
              <a:cs typeface="Mangal" panose="02040503050203030202" pitchFamily="18" charset="0"/>
            </a:endParaRPr>
          </a:p>
          <a:p>
            <a:pPr marL="285750" marR="0" lvl="0" indent="-285750">
              <a:lnSpc>
                <a:spcPct val="107000"/>
              </a:lnSpc>
              <a:spcBef>
                <a:spcPts val="0"/>
              </a:spcBef>
              <a:spcAft>
                <a:spcPts val="800"/>
              </a:spcAft>
              <a:buFont typeface="Arial" panose="020B0604020202020204" pitchFamily="34" charset="0"/>
              <a:buChar char="•"/>
            </a:pPr>
            <a:r>
              <a:rPr lang="en-US" b="1" kern="100" dirty="0">
                <a:effectLst/>
                <a:latin typeface="Calibri" panose="020F0502020204030204" pitchFamily="34" charset="0"/>
                <a:ea typeface="Calibri" panose="020F0502020204030204" pitchFamily="34" charset="0"/>
                <a:cs typeface="Mangal" panose="02040503050203030202" pitchFamily="18" charset="0"/>
              </a:rPr>
              <a:t>Design and Layout:</a:t>
            </a:r>
            <a:endParaRPr lang="en-US" kern="100" dirty="0">
              <a:effectLst/>
              <a:latin typeface="Calibri" panose="020F0502020204030204" pitchFamily="34" charset="0"/>
              <a:ea typeface="Calibri" panose="020F0502020204030204" pitchFamily="34" charset="0"/>
              <a:cs typeface="Mangal" panose="02040503050203030202" pitchFamily="18" charset="0"/>
            </a:endParaRPr>
          </a:p>
          <a:p>
            <a:pPr marR="0" lvl="0">
              <a:lnSpc>
                <a:spcPct val="107000"/>
              </a:lnSpc>
              <a:spcBef>
                <a:spcPts val="0"/>
              </a:spcBef>
              <a:spcAft>
                <a:spcPts val="800"/>
              </a:spcAft>
              <a:buSzPts val="1000"/>
              <a:tabLst>
                <a:tab pos="457200" algn="l"/>
              </a:tabLst>
            </a:pPr>
            <a:r>
              <a:rPr lang="en-US" b="1" kern="100" dirty="0">
                <a:effectLst/>
                <a:latin typeface="Calibri" panose="020F0502020204030204" pitchFamily="34" charset="0"/>
                <a:ea typeface="Calibri" panose="020F0502020204030204" pitchFamily="34" charset="0"/>
                <a:cs typeface="Mangal" panose="02040503050203030202" pitchFamily="18" charset="0"/>
              </a:rPr>
              <a:t>"The design is clean and modern, which I love. The use of images really brings the travel destinations to life, and the layout feels fresh and organized."</a:t>
            </a:r>
            <a:endParaRPr lang="en-US" kern="100" dirty="0">
              <a:effectLst/>
              <a:latin typeface="Calibri" panose="020F0502020204030204" pitchFamily="34" charset="0"/>
              <a:ea typeface="Calibri" panose="020F0502020204030204" pitchFamily="34" charset="0"/>
              <a:cs typeface="Mangal" panose="02040503050203030202" pitchFamily="18" charset="0"/>
            </a:endParaRPr>
          </a:p>
          <a:p>
            <a:pPr marL="285750" marR="0" lvl="0" indent="-285750">
              <a:lnSpc>
                <a:spcPct val="107000"/>
              </a:lnSpc>
              <a:spcBef>
                <a:spcPts val="0"/>
              </a:spcBef>
              <a:spcAft>
                <a:spcPts val="800"/>
              </a:spcAft>
              <a:buFont typeface="Arial" panose="020B0604020202020204" pitchFamily="34" charset="0"/>
              <a:buChar char="•"/>
            </a:pPr>
            <a:r>
              <a:rPr lang="en-US" b="1" kern="100" dirty="0">
                <a:effectLst/>
                <a:latin typeface="Calibri" panose="020F0502020204030204" pitchFamily="34" charset="0"/>
                <a:ea typeface="Calibri" panose="020F0502020204030204" pitchFamily="34" charset="0"/>
                <a:cs typeface="Mangal" panose="02040503050203030202" pitchFamily="18" charset="0"/>
              </a:rPr>
              <a:t>Personalized Features:</a:t>
            </a:r>
            <a:endParaRPr lang="en-US" kern="100" dirty="0">
              <a:effectLst/>
              <a:latin typeface="Calibri" panose="020F0502020204030204" pitchFamily="34" charset="0"/>
              <a:ea typeface="Calibri" panose="020F0502020204030204" pitchFamily="34" charset="0"/>
              <a:cs typeface="Mangal" panose="02040503050203030202" pitchFamily="18" charset="0"/>
            </a:endParaRPr>
          </a:p>
          <a:p>
            <a:pPr marR="0" lvl="0">
              <a:lnSpc>
                <a:spcPct val="107000"/>
              </a:lnSpc>
              <a:spcBef>
                <a:spcPts val="0"/>
              </a:spcBef>
              <a:spcAft>
                <a:spcPts val="800"/>
              </a:spcAft>
              <a:buSzPts val="1000"/>
              <a:tabLst>
                <a:tab pos="457200" algn="l"/>
              </a:tabLst>
            </a:pPr>
            <a:r>
              <a:rPr lang="en-US" b="1" kern="100" dirty="0">
                <a:effectLst/>
                <a:latin typeface="Calibri" panose="020F0502020204030204" pitchFamily="34" charset="0"/>
                <a:ea typeface="Calibri" panose="020F0502020204030204" pitchFamily="34" charset="0"/>
                <a:cs typeface="Mangal" panose="02040503050203030202" pitchFamily="18" charset="0"/>
              </a:rPr>
              <a:t>"I particularly appreciate the personalized travel recommendations. It felt like the website understood my preferences and suggested exactly what I was looking for."</a:t>
            </a:r>
            <a:endParaRPr lang="en-US" kern="100" dirty="0">
              <a:effectLst/>
              <a:latin typeface="Calibri" panose="020F0502020204030204" pitchFamily="34" charset="0"/>
              <a:ea typeface="Calibri" panose="020F0502020204030204" pitchFamily="34" charset="0"/>
              <a:cs typeface="Mangal" panose="02040503050203030202" pitchFamily="18" charset="0"/>
            </a:endParaRPr>
          </a:p>
          <a:p>
            <a:pPr marL="285750" marR="0" lvl="0" indent="-285750">
              <a:lnSpc>
                <a:spcPct val="107000"/>
              </a:lnSpc>
              <a:spcBef>
                <a:spcPts val="0"/>
              </a:spcBef>
              <a:spcAft>
                <a:spcPts val="800"/>
              </a:spcAft>
              <a:buFont typeface="Arial" panose="020B0604020202020204" pitchFamily="34" charset="0"/>
              <a:buChar char="•"/>
            </a:pPr>
            <a:r>
              <a:rPr lang="en-US" b="1" kern="100" dirty="0">
                <a:effectLst/>
                <a:latin typeface="Calibri" panose="020F0502020204030204" pitchFamily="34" charset="0"/>
                <a:ea typeface="Calibri" panose="020F0502020204030204" pitchFamily="34" charset="0"/>
                <a:cs typeface="Mangal" panose="02040503050203030202" pitchFamily="18" charset="0"/>
              </a:rPr>
              <a:t>Overall Impression:</a:t>
            </a:r>
            <a:endParaRPr lang="en-US" kern="100" dirty="0">
              <a:effectLst/>
              <a:latin typeface="Calibri" panose="020F0502020204030204" pitchFamily="34" charset="0"/>
              <a:ea typeface="Calibri" panose="020F0502020204030204" pitchFamily="34" charset="0"/>
              <a:cs typeface="Mangal" panose="02040503050203030202" pitchFamily="18" charset="0"/>
            </a:endParaRPr>
          </a:p>
          <a:p>
            <a:pPr marR="0">
              <a:lnSpc>
                <a:spcPct val="107000"/>
              </a:lnSpc>
              <a:spcBef>
                <a:spcPts val="0"/>
              </a:spcBef>
              <a:spcAft>
                <a:spcPts val="800"/>
              </a:spcAft>
            </a:pPr>
            <a:r>
              <a:rPr lang="en-US" b="1" kern="100" dirty="0">
                <a:effectLst/>
                <a:latin typeface="Calibri" panose="020F0502020204030204" pitchFamily="34" charset="0"/>
                <a:ea typeface="Calibri" panose="020F0502020204030204" pitchFamily="34" charset="0"/>
                <a:cs typeface="Mangal" panose="02040503050203030202" pitchFamily="18" charset="0"/>
              </a:rPr>
              <a:t>     "Overall, I’m really happy with the website. It’s not just functional but also engaging. If I had to suggest one thing, it might be         to include more interactive elements like destination videos, but otherwise, it’s fantastic!"</a:t>
            </a:r>
            <a:endParaRPr lang="en-US" kern="1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211067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699AFF-4F3A-F730-1DD3-038256FF966F}"/>
              </a:ext>
            </a:extLst>
          </p:cNvPr>
          <p:cNvSpPr txBox="1"/>
          <p:nvPr/>
        </p:nvSpPr>
        <p:spPr>
          <a:xfrm>
            <a:off x="6375400" y="576074"/>
            <a:ext cx="6096000" cy="658835"/>
          </a:xfrm>
          <a:prstGeom prst="rect">
            <a:avLst/>
          </a:prstGeom>
          <a:noFill/>
        </p:spPr>
        <p:txBody>
          <a:bodyPr wrap="square">
            <a:spAutoFit/>
          </a:bodyPr>
          <a:lstStyle/>
          <a:p>
            <a:pPr marL="0" marR="0">
              <a:lnSpc>
                <a:spcPct val="107000"/>
              </a:lnSpc>
              <a:spcBef>
                <a:spcPts val="0"/>
              </a:spcBef>
              <a:spcAft>
                <a:spcPts val="800"/>
              </a:spcAft>
            </a:pPr>
            <a:r>
              <a:rPr lang="en-US" sz="3600" b="1" kern="100" dirty="0">
                <a:effectLst/>
                <a:latin typeface="Algerian" panose="04020705040A02060702" pitchFamily="82" charset="0"/>
                <a:ea typeface="Calibri" panose="020F0502020204030204" pitchFamily="34" charset="0"/>
                <a:cs typeface="Mangal" panose="02040503050203030202" pitchFamily="18" charset="0"/>
              </a:rPr>
              <a:t>Methodology </a:t>
            </a:r>
            <a:endParaRPr lang="en-US" sz="3600" kern="100" dirty="0">
              <a:effectLst/>
              <a:latin typeface="Algerian" panose="04020705040A02060702" pitchFamily="82" charset="0"/>
              <a:ea typeface="Calibri" panose="020F0502020204030204" pitchFamily="34" charset="0"/>
              <a:cs typeface="Mangal" panose="02040503050203030202" pitchFamily="18" charset="0"/>
            </a:endParaRPr>
          </a:p>
        </p:txBody>
      </p:sp>
      <p:sp>
        <p:nvSpPr>
          <p:cNvPr id="5" name="TextBox 4">
            <a:extLst>
              <a:ext uri="{FF2B5EF4-FFF2-40B4-BE49-F238E27FC236}">
                <a16:creationId xmlns:a16="http://schemas.microsoft.com/office/drawing/2014/main" id="{990BADD4-1379-C54D-7876-C3A009432E70}"/>
              </a:ext>
            </a:extLst>
          </p:cNvPr>
          <p:cNvSpPr txBox="1"/>
          <p:nvPr/>
        </p:nvSpPr>
        <p:spPr>
          <a:xfrm>
            <a:off x="317500" y="1946892"/>
            <a:ext cx="6096000" cy="532903"/>
          </a:xfrm>
          <a:prstGeom prst="rect">
            <a:avLst/>
          </a:prstGeom>
          <a:noFill/>
        </p:spPr>
        <p:txBody>
          <a:bodyPr wrap="square">
            <a:spAutoFit/>
          </a:bodyPr>
          <a:lstStyle/>
          <a:p>
            <a:pPr marL="0" marR="0">
              <a:lnSpc>
                <a:spcPct val="107000"/>
              </a:lnSpc>
              <a:spcBef>
                <a:spcPts val="0"/>
              </a:spcBef>
              <a:spcAft>
                <a:spcPts val="800"/>
              </a:spcAft>
            </a:pPr>
            <a:r>
              <a:rPr lang="en-US" sz="2800" b="1" kern="100" dirty="0">
                <a:solidFill>
                  <a:schemeClr val="accent5">
                    <a:lumMod val="75000"/>
                  </a:schemeClr>
                </a:solidFill>
                <a:effectLst/>
                <a:latin typeface="Calibri" panose="020F0502020204030204" pitchFamily="34" charset="0"/>
                <a:ea typeface="Calibri" panose="020F0502020204030204" pitchFamily="34" charset="0"/>
                <a:cs typeface="Mangal" panose="02040503050203030202" pitchFamily="18" charset="0"/>
              </a:rPr>
              <a:t>5.1 Fact-Finding Techniques</a:t>
            </a:r>
            <a:endParaRPr lang="en-US" sz="2800" kern="100" dirty="0">
              <a:solidFill>
                <a:schemeClr val="accent5">
                  <a:lumMod val="75000"/>
                </a:schemeClr>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9" name="TextBox 8">
            <a:extLst>
              <a:ext uri="{FF2B5EF4-FFF2-40B4-BE49-F238E27FC236}">
                <a16:creationId xmlns:a16="http://schemas.microsoft.com/office/drawing/2014/main" id="{770B5E5D-1B24-ABC4-B242-EA13F9F4F8E5}"/>
              </a:ext>
            </a:extLst>
          </p:cNvPr>
          <p:cNvSpPr txBox="1"/>
          <p:nvPr/>
        </p:nvSpPr>
        <p:spPr>
          <a:xfrm>
            <a:off x="317500" y="2668208"/>
            <a:ext cx="12115800" cy="3939155"/>
          </a:xfrm>
          <a:prstGeom prst="rect">
            <a:avLst/>
          </a:prstGeom>
          <a:noFill/>
        </p:spPr>
        <p:txBody>
          <a:bodyPr wrap="square">
            <a:spAutoFit/>
          </a:bodyPr>
          <a:lstStyle/>
          <a:p>
            <a:pPr marL="0" marR="0">
              <a:lnSpc>
                <a:spcPct val="107000"/>
              </a:lnSpc>
              <a:spcBef>
                <a:spcPts val="0"/>
              </a:spcBef>
              <a:spcAft>
                <a:spcPts val="800"/>
              </a:spcAft>
            </a:pPr>
            <a:r>
              <a:rPr lang="en-US" sz="2400" b="1" kern="100" dirty="0">
                <a:effectLst/>
                <a:latin typeface="Calibri" panose="020F0502020204030204" pitchFamily="34" charset="0"/>
                <a:ea typeface="Calibri" panose="020F0502020204030204" pitchFamily="34" charset="0"/>
                <a:cs typeface="Mangal" panose="02040503050203030202" pitchFamily="18" charset="0"/>
              </a:rPr>
              <a:t>Surveys and Questionnaires:</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kern="100" dirty="0">
                <a:effectLst/>
                <a:latin typeface="Calibri" panose="020F0502020204030204" pitchFamily="34" charset="0"/>
                <a:ea typeface="Calibri" panose="020F0502020204030204" pitchFamily="34" charset="0"/>
                <a:cs typeface="Mangal" panose="02040503050203030202" pitchFamily="18" charset="0"/>
              </a:rPr>
              <a:t>Conduct online surveys or questionnaires targeting potential users to gather feedback on what features they expect from a travel website. Questions could include preferences for booking, favorite destinations, and desired travel services.</a:t>
            </a:r>
          </a:p>
          <a:p>
            <a:pPr marL="0" marR="0">
              <a:lnSpc>
                <a:spcPct val="107000"/>
              </a:lnSpc>
              <a:spcBef>
                <a:spcPts val="0"/>
              </a:spcBef>
              <a:spcAft>
                <a:spcPts val="800"/>
              </a:spcAft>
            </a:pPr>
            <a:r>
              <a:rPr lang="en-US" sz="2400" b="1" kern="100" dirty="0">
                <a:effectLst/>
                <a:latin typeface="Calibri" panose="020F0502020204030204" pitchFamily="34" charset="0"/>
                <a:ea typeface="Calibri" panose="020F0502020204030204" pitchFamily="34" charset="0"/>
                <a:cs typeface="Mangal" panose="02040503050203030202" pitchFamily="18" charset="0"/>
              </a:rPr>
              <a:t>  Interviews with Travelers:</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400" kern="100" dirty="0">
                <a:effectLst/>
                <a:latin typeface="Calibri" panose="020F0502020204030204" pitchFamily="34" charset="0"/>
                <a:ea typeface="Calibri" panose="020F0502020204030204" pitchFamily="34" charset="0"/>
                <a:cs typeface="Mangal" panose="02040503050203030202" pitchFamily="18" charset="0"/>
              </a:rPr>
              <a:t>One-on-one or group interviews with frequent travelers can provide deep insights into user needs, travel behaviors, and pain points. This method allows for open-ended questions to understand user expectations for features like personalized recommendations or easy booking.</a:t>
            </a:r>
          </a:p>
        </p:txBody>
      </p:sp>
    </p:spTree>
    <p:extLst>
      <p:ext uri="{BB962C8B-B14F-4D97-AF65-F5344CB8AC3E}">
        <p14:creationId xmlns:p14="http://schemas.microsoft.com/office/powerpoint/2010/main" val="1024295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162654-beach-template-16x9</Template>
  <TotalTime>177</TotalTime>
  <Words>1248</Words>
  <Application>Microsoft Office PowerPoint</Application>
  <PresentationFormat>Widescreen</PresentationFormat>
  <Paragraphs>81</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Algerian</vt:lpstr>
      <vt:lpstr>Arial</vt:lpstr>
      <vt:lpstr>Berlin Sans FB</vt:lpstr>
      <vt:lpstr>Calibri</vt:lpstr>
      <vt:lpstr>Symbol</vt:lpstr>
      <vt:lpstr>Times New Roman</vt:lpstr>
      <vt:lpstr>Wingdings</vt:lpstr>
      <vt:lpstr>Office Theme</vt:lpstr>
      <vt:lpstr>                             PROJECT OVERVIEW </vt:lpstr>
      <vt:lpstr>Introduction </vt:lpstr>
      <vt:lpstr>PowerPoint Presentation</vt:lpstr>
      <vt:lpstr>Objectives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Pranav Chaudhari</dc:creator>
  <cp:lastModifiedBy>Pranav Chaudhari</cp:lastModifiedBy>
  <cp:revision>4</cp:revision>
  <dcterms:created xsi:type="dcterms:W3CDTF">2024-10-11T10:37:18Z</dcterms:created>
  <dcterms:modified xsi:type="dcterms:W3CDTF">2024-10-14T09:40:22Z</dcterms:modified>
</cp:coreProperties>
</file>